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69" r:id="rId3"/>
    <p:sldId id="274" r:id="rId4"/>
    <p:sldId id="275" r:id="rId5"/>
    <p:sldId id="277" r:id="rId6"/>
    <p:sldId id="276" r:id="rId7"/>
    <p:sldId id="279" r:id="rId8"/>
    <p:sldId id="280" r:id="rId9"/>
    <p:sldId id="281" r:id="rId10"/>
    <p:sldId id="282" r:id="rId11"/>
    <p:sldId id="283" r:id="rId12"/>
    <p:sldId id="286" r:id="rId13"/>
    <p:sldId id="287" r:id="rId14"/>
    <p:sldId id="288" r:id="rId15"/>
    <p:sldId id="278" r:id="rId16"/>
    <p:sldId id="285" r:id="rId17"/>
    <p:sldId id="289" r:id="rId18"/>
    <p:sldId id="290" r:id="rId19"/>
    <p:sldId id="291" r:id="rId20"/>
    <p:sldId id="292" r:id="rId21"/>
    <p:sldId id="270" r:id="rId22"/>
    <p:sldId id="294"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663" autoAdjust="0"/>
  </p:normalViewPr>
  <p:slideViewPr>
    <p:cSldViewPr snapToGrid="0">
      <p:cViewPr varScale="1">
        <p:scale>
          <a:sx n="104" d="100"/>
          <a:sy n="104" d="100"/>
        </p:scale>
        <p:origin x="182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00.png>
</file>

<file path=ppt/media/image21.png>
</file>

<file path=ppt/media/image210.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30.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CBD915-4521-42A2-A2A2-74DFC9A4AF15}" type="datetimeFigureOut">
              <a:rPr lang="en-NZ" smtClean="0"/>
              <a:t>29/10/2019</a:t>
            </a:fld>
            <a:endParaRPr lang="en-NZ"/>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F6A8E1-1D58-48C0-AC3B-CFEEF97BF635}" type="slidenum">
              <a:rPr lang="en-NZ" smtClean="0"/>
              <a:t>‹#›</a:t>
            </a:fld>
            <a:endParaRPr lang="en-NZ"/>
          </a:p>
        </p:txBody>
      </p:sp>
    </p:spTree>
    <p:extLst>
      <p:ext uri="{BB962C8B-B14F-4D97-AF65-F5344CB8AC3E}">
        <p14:creationId xmlns:p14="http://schemas.microsoft.com/office/powerpoint/2010/main" val="730070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84F6A8E1-1D58-48C0-AC3B-CFEEF97BF635}" type="slidenum">
              <a:rPr lang="en-NZ" smtClean="0"/>
              <a:t>1</a:t>
            </a:fld>
            <a:endParaRPr lang="en-NZ"/>
          </a:p>
        </p:txBody>
      </p:sp>
    </p:spTree>
    <p:extLst>
      <p:ext uri="{BB962C8B-B14F-4D97-AF65-F5344CB8AC3E}">
        <p14:creationId xmlns:p14="http://schemas.microsoft.com/office/powerpoint/2010/main" val="234898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Also, total number of nodes in three is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𝐻</m:t>
                        </m:r>
                        <m:r>
                          <a:rPr lang="en-US" b="0" i="1" smtClean="0">
                            <a:latin typeface="Cambria Math" panose="02040503050406030204" pitchFamily="18" charset="0"/>
                          </a:rPr>
                          <m:t>+1</m:t>
                        </m:r>
                      </m:sup>
                    </m:sSup>
                  </m:oMath>
                </a14:m>
                <a:endParaRPr lang="en-US" dirty="0"/>
              </a:p>
            </p:txBody>
          </p:sp>
        </mc:Choice>
        <mc:Fallback xmlns="">
          <p:sp>
            <p:nvSpPr>
              <p:cNvPr id="3" name="Notes Placeholder 2"/>
              <p:cNvSpPr>
                <a:spLocks noGrp="1"/>
              </p:cNvSpPr>
              <p:nvPr>
                <p:ph type="body" idx="1"/>
              </p:nvPr>
            </p:nvSpPr>
            <p:spPr/>
            <p:txBody>
              <a:bodyPr/>
              <a:lstStyle/>
              <a:p>
                <a:r>
                  <a:rPr lang="en-US" dirty="0" smtClean="0"/>
                  <a:t>Also, total number of nodes in three is </a:t>
                </a:r>
                <a:r>
                  <a:rPr lang="en-US" b="0" i="0" smtClean="0">
                    <a:latin typeface="Cambria Math" panose="02040503050406030204" pitchFamily="18" charset="0"/>
                  </a:rPr>
                  <a:t>2^(𝐻+1)</a:t>
                </a:r>
                <a:endParaRPr lang="en-US" dirty="0"/>
              </a:p>
            </p:txBody>
          </p:sp>
        </mc:Fallback>
      </mc:AlternateContent>
      <p:sp>
        <p:nvSpPr>
          <p:cNvPr id="4" name="Slide Number Placeholder 3"/>
          <p:cNvSpPr>
            <a:spLocks noGrp="1"/>
          </p:cNvSpPr>
          <p:nvPr>
            <p:ph type="sldNum" sz="quarter" idx="10"/>
          </p:nvPr>
        </p:nvSpPr>
        <p:spPr/>
        <p:txBody>
          <a:bodyPr/>
          <a:lstStyle/>
          <a:p>
            <a:fld id="{84F6A8E1-1D58-48C0-AC3B-CFEEF97BF635}" type="slidenum">
              <a:rPr lang="en-NZ" smtClean="0"/>
              <a:t>9</a:t>
            </a:fld>
            <a:endParaRPr lang="en-NZ"/>
          </a:p>
        </p:txBody>
      </p:sp>
    </p:spTree>
    <p:extLst>
      <p:ext uri="{BB962C8B-B14F-4D97-AF65-F5344CB8AC3E}">
        <p14:creationId xmlns:p14="http://schemas.microsoft.com/office/powerpoint/2010/main" val="850391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Depth First Search</a:t>
            </a:r>
          </a:p>
        </p:txBody>
      </p:sp>
      <p:sp>
        <p:nvSpPr>
          <p:cNvPr id="4" name="Slide Number Placeholder 3"/>
          <p:cNvSpPr>
            <a:spLocks noGrp="1"/>
          </p:cNvSpPr>
          <p:nvPr>
            <p:ph type="sldNum" sz="quarter" idx="10"/>
          </p:nvPr>
        </p:nvSpPr>
        <p:spPr/>
        <p:txBody>
          <a:bodyPr/>
          <a:lstStyle/>
          <a:p>
            <a:fld id="{84F6A8E1-1D58-48C0-AC3B-CFEEF97BF635}" type="slidenum">
              <a:rPr lang="en-NZ" smtClean="0"/>
              <a:t>13</a:t>
            </a:fld>
            <a:endParaRPr lang="en-NZ"/>
          </a:p>
        </p:txBody>
      </p:sp>
    </p:spTree>
    <p:extLst>
      <p:ext uri="{BB962C8B-B14F-4D97-AF65-F5344CB8AC3E}">
        <p14:creationId xmlns:p14="http://schemas.microsoft.com/office/powerpoint/2010/main" val="3014377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84F6A8E1-1D58-48C0-AC3B-CFEEF97BF635}" type="slidenum">
              <a:rPr lang="en-NZ" smtClean="0"/>
              <a:t>16</a:t>
            </a:fld>
            <a:endParaRPr lang="en-NZ"/>
          </a:p>
        </p:txBody>
      </p:sp>
    </p:spTree>
    <p:extLst>
      <p:ext uri="{BB962C8B-B14F-4D97-AF65-F5344CB8AC3E}">
        <p14:creationId xmlns:p14="http://schemas.microsoft.com/office/powerpoint/2010/main" val="14483207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bottom figure shows the results of applying the topological sort algorithm to our graph.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Now all the ambiguity has been removed and we know exactly the order in which to perform the pancake making steps.</a:t>
            </a:r>
            <a:endParaRPr lang="en-US" dirty="0"/>
          </a:p>
        </p:txBody>
      </p:sp>
      <p:sp>
        <p:nvSpPr>
          <p:cNvPr id="4" name="Slide Number Placeholder 3"/>
          <p:cNvSpPr>
            <a:spLocks noGrp="1"/>
          </p:cNvSpPr>
          <p:nvPr>
            <p:ph type="sldNum" sz="quarter" idx="10"/>
          </p:nvPr>
        </p:nvSpPr>
        <p:spPr/>
        <p:txBody>
          <a:bodyPr/>
          <a:lstStyle/>
          <a:p>
            <a:fld id="{84F6A8E1-1D58-48C0-AC3B-CFEEF97BF635}" type="slidenum">
              <a:rPr lang="en-NZ" smtClean="0"/>
              <a:t>17</a:t>
            </a:fld>
            <a:endParaRPr lang="en-NZ"/>
          </a:p>
        </p:txBody>
      </p:sp>
    </p:spTree>
    <p:extLst>
      <p:ext uri="{BB962C8B-B14F-4D97-AF65-F5344CB8AC3E}">
        <p14:creationId xmlns:p14="http://schemas.microsoft.com/office/powerpoint/2010/main" val="2022895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NZ"/>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NZ"/>
          </a:p>
        </p:txBody>
      </p:sp>
      <p:sp>
        <p:nvSpPr>
          <p:cNvPr id="4" name="Date Placeholder 3"/>
          <p:cNvSpPr>
            <a:spLocks noGrp="1"/>
          </p:cNvSpPr>
          <p:nvPr>
            <p:ph type="dt" sz="half" idx="10"/>
          </p:nvPr>
        </p:nvSpPr>
        <p:spPr/>
        <p:txBody>
          <a:bodyPr/>
          <a:lstStyle/>
          <a:p>
            <a:fld id="{252B3B5A-0EDB-4C8C-B60D-E8FACBB416E9}" type="datetimeFigureOut">
              <a:rPr lang="en-NZ" smtClean="0"/>
              <a:t>29/10/2019</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4201485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p:cNvSpPr>
            <a:spLocks noGrp="1"/>
          </p:cNvSpPr>
          <p:nvPr>
            <p:ph type="dt" sz="half" idx="10"/>
          </p:nvPr>
        </p:nvSpPr>
        <p:spPr/>
        <p:txBody>
          <a:bodyPr/>
          <a:lstStyle/>
          <a:p>
            <a:fld id="{252B3B5A-0EDB-4C8C-B60D-E8FACBB416E9}" type="datetimeFigureOut">
              <a:rPr lang="en-NZ" smtClean="0"/>
              <a:t>29/10/2019</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3028542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NZ"/>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p:cNvSpPr>
            <a:spLocks noGrp="1"/>
          </p:cNvSpPr>
          <p:nvPr>
            <p:ph type="dt" sz="half" idx="10"/>
          </p:nvPr>
        </p:nvSpPr>
        <p:spPr/>
        <p:txBody>
          <a:bodyPr/>
          <a:lstStyle/>
          <a:p>
            <a:fld id="{252B3B5A-0EDB-4C8C-B60D-E8FACBB416E9}" type="datetimeFigureOut">
              <a:rPr lang="en-NZ" smtClean="0"/>
              <a:t>29/10/2019</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1916632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5345"/>
            <a:ext cx="7886700" cy="719328"/>
          </a:xfrm>
        </p:spPr>
        <p:txBody>
          <a:bodyPr/>
          <a:lstStyle/>
          <a:p>
            <a:r>
              <a:rPr lang="en-US"/>
              <a:t>Click to edit Master title style</a:t>
            </a:r>
            <a:endParaRPr lang="en-NZ"/>
          </a:p>
        </p:txBody>
      </p:sp>
      <p:sp>
        <p:nvSpPr>
          <p:cNvPr id="3" name="Content Placeholder 2"/>
          <p:cNvSpPr>
            <a:spLocks noGrp="1"/>
          </p:cNvSpPr>
          <p:nvPr>
            <p:ph idx="1"/>
          </p:nvPr>
        </p:nvSpPr>
        <p:spPr>
          <a:xfrm>
            <a:off x="628650" y="1011936"/>
            <a:ext cx="7886700" cy="5165027"/>
          </a:xfrm>
        </p:spPr>
        <p:txBody>
          <a:bodyPr/>
          <a:lstStyle>
            <a:lvl2pPr marL="514350" indent="-171450">
              <a:buFont typeface="Calibri" panose="020F0502020204030204" pitchFamily="34" charset="0"/>
              <a:buChar char="-"/>
              <a:defRPr/>
            </a:lvl2pPr>
            <a:lvl3pPr marL="857250" indent="-171450">
              <a:buFont typeface="Courier New" panose="02070309020205020404" pitchFamily="49" charset="0"/>
              <a:buChar char="o"/>
              <a:defRPr/>
            </a:lvl3pPr>
            <a:lvl4pPr marL="1200150" indent="-171450">
              <a:buFont typeface="Wingdings" panose="05000000000000000000" pitchFamily="2" charset="2"/>
              <a:buChar char="ü"/>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NZ" dirty="0"/>
          </a:p>
        </p:txBody>
      </p:sp>
      <p:sp>
        <p:nvSpPr>
          <p:cNvPr id="4" name="Date Placeholder 3"/>
          <p:cNvSpPr>
            <a:spLocks noGrp="1"/>
          </p:cNvSpPr>
          <p:nvPr>
            <p:ph type="dt" sz="half" idx="10"/>
          </p:nvPr>
        </p:nvSpPr>
        <p:spPr/>
        <p:txBody>
          <a:bodyPr/>
          <a:lstStyle/>
          <a:p>
            <a:fld id="{252B3B5A-0EDB-4C8C-B60D-E8FACBB416E9}" type="datetimeFigureOut">
              <a:rPr lang="en-NZ" smtClean="0"/>
              <a:t>29/10/2019</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248286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NZ"/>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52B3B5A-0EDB-4C8C-B60D-E8FACBB416E9}" type="datetimeFigureOut">
              <a:rPr lang="en-NZ" smtClean="0"/>
              <a:t>29/10/2019</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1141162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p:cNvSpPr>
            <a:spLocks noGrp="1"/>
          </p:cNvSpPr>
          <p:nvPr>
            <p:ph type="dt" sz="half" idx="10"/>
          </p:nvPr>
        </p:nvSpPr>
        <p:spPr/>
        <p:txBody>
          <a:bodyPr/>
          <a:lstStyle/>
          <a:p>
            <a:fld id="{252B3B5A-0EDB-4C8C-B60D-E8FACBB416E9}" type="datetimeFigureOut">
              <a:rPr lang="en-NZ" smtClean="0"/>
              <a:t>29/10/2019</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1516698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NZ"/>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p:cNvSpPr>
            <a:spLocks noGrp="1"/>
          </p:cNvSpPr>
          <p:nvPr>
            <p:ph type="dt" sz="half" idx="10"/>
          </p:nvPr>
        </p:nvSpPr>
        <p:spPr/>
        <p:txBody>
          <a:bodyPr/>
          <a:lstStyle/>
          <a:p>
            <a:fld id="{252B3B5A-0EDB-4C8C-B60D-E8FACBB416E9}" type="datetimeFigureOut">
              <a:rPr lang="en-NZ" smtClean="0"/>
              <a:t>29/10/2019</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413623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Date Placeholder 2"/>
          <p:cNvSpPr>
            <a:spLocks noGrp="1"/>
          </p:cNvSpPr>
          <p:nvPr>
            <p:ph type="dt" sz="half" idx="10"/>
          </p:nvPr>
        </p:nvSpPr>
        <p:spPr/>
        <p:txBody>
          <a:bodyPr/>
          <a:lstStyle/>
          <a:p>
            <a:fld id="{252B3B5A-0EDB-4C8C-B60D-E8FACBB416E9}" type="datetimeFigureOut">
              <a:rPr lang="en-NZ" smtClean="0"/>
              <a:t>29/10/2019</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2305240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2B3B5A-0EDB-4C8C-B60D-E8FACBB416E9}" type="datetimeFigureOut">
              <a:rPr lang="en-NZ" smtClean="0"/>
              <a:t>29/10/2019</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4232689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NZ"/>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52B3B5A-0EDB-4C8C-B60D-E8FACBB416E9}" type="datetimeFigureOut">
              <a:rPr lang="en-NZ" smtClean="0"/>
              <a:t>29/10/2019</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252714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NZ"/>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NZ"/>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52B3B5A-0EDB-4C8C-B60D-E8FACBB416E9}" type="datetimeFigureOut">
              <a:rPr lang="en-NZ" smtClean="0"/>
              <a:t>29/10/2019</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5D17168-CD4F-4650-8BCF-ACDC7DAD9BDB}" type="slidenum">
              <a:rPr lang="en-NZ" smtClean="0"/>
              <a:t>‹#›</a:t>
            </a:fld>
            <a:endParaRPr lang="en-NZ"/>
          </a:p>
        </p:txBody>
      </p:sp>
    </p:spTree>
    <p:extLst>
      <p:ext uri="{BB962C8B-B14F-4D97-AF65-F5344CB8AC3E}">
        <p14:creationId xmlns:p14="http://schemas.microsoft.com/office/powerpoint/2010/main" val="2150624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252B3B5A-0EDB-4C8C-B60D-E8FACBB416E9}" type="datetimeFigureOut">
              <a:rPr lang="en-NZ" smtClean="0"/>
              <a:t>29/10/2019</a:t>
            </a:fld>
            <a:endParaRPr lang="en-NZ"/>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5D17168-CD4F-4650-8BCF-ACDC7DAD9BDB}" type="slidenum">
              <a:rPr lang="en-NZ" smtClean="0"/>
              <a:t>‹#›</a:t>
            </a:fld>
            <a:endParaRPr lang="en-NZ"/>
          </a:p>
        </p:txBody>
      </p:sp>
    </p:spTree>
    <p:extLst>
      <p:ext uri="{BB962C8B-B14F-4D97-AF65-F5344CB8AC3E}">
        <p14:creationId xmlns:p14="http://schemas.microsoft.com/office/powerpoint/2010/main" val="1384293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geeksforgeeks.org/topological-sorting/" TargetMode="External"/><Relationship Id="rId2" Type="http://schemas.openxmlformats.org/officeDocument/2006/relationships/hyperlink" Target="http://people.csail.mit.edu/thies/6.046-web/recitation9.txt" TargetMode="External"/><Relationship Id="rId1" Type="http://schemas.openxmlformats.org/officeDocument/2006/relationships/slideLayout" Target="../slideLayouts/slideLayout2.xml"/><Relationship Id="rId6" Type="http://schemas.openxmlformats.org/officeDocument/2006/relationships/hyperlink" Target="https://www.geeksforgeeks.org/strongly-connected-components/" TargetMode="External"/><Relationship Id="rId5" Type="http://schemas.openxmlformats.org/officeDocument/2006/relationships/hyperlink" Target="http://www8.cs.umu.se/kurser/TDBAfl/VT06/algorithms/LEC/LECTUR16/NODE16.HTM" TargetMode="External"/><Relationship Id="rId4" Type="http://schemas.openxmlformats.org/officeDocument/2006/relationships/hyperlink" Target="http://en.wikipedia.org/wiki/Bipartite_graph"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0.png"/><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30.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220.png"/><Relationship Id="rId13" Type="http://schemas.openxmlformats.org/officeDocument/2006/relationships/image" Target="../media/image27.png"/><Relationship Id="rId3" Type="http://schemas.openxmlformats.org/officeDocument/2006/relationships/image" Target="../media/image21.png"/><Relationship Id="rId7" Type="http://schemas.openxmlformats.org/officeDocument/2006/relationships/image" Target="../media/image210.png"/><Relationship Id="rId12"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00.png"/><Relationship Id="rId11" Type="http://schemas.openxmlformats.org/officeDocument/2006/relationships/image" Target="../media/image25.png"/><Relationship Id="rId5" Type="http://schemas.openxmlformats.org/officeDocument/2006/relationships/image" Target="../media/image190.png"/><Relationship Id="rId15" Type="http://schemas.openxmlformats.org/officeDocument/2006/relationships/image" Target="../media/image22.png"/><Relationship Id="rId10" Type="http://schemas.openxmlformats.org/officeDocument/2006/relationships/image" Target="../media/image24.png"/><Relationship Id="rId4" Type="http://schemas.openxmlformats.org/officeDocument/2006/relationships/image" Target="../media/image20.png"/><Relationship Id="rId9" Type="http://schemas.openxmlformats.org/officeDocument/2006/relationships/image" Target="../media/image23.png"/><Relationship Id="rId1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655277"/>
            <a:ext cx="6858000" cy="854686"/>
          </a:xfrm>
        </p:spPr>
        <p:txBody>
          <a:bodyPr>
            <a:normAutofit fontScale="90000"/>
          </a:bodyPr>
          <a:lstStyle/>
          <a:p>
            <a:r>
              <a:rPr lang="en-NZ" dirty="0"/>
              <a:t> Graphs and Graph Algorithms 2</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873491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2813" b="2270"/>
          <a:stretch/>
        </p:blipFill>
        <p:spPr>
          <a:xfrm>
            <a:off x="0" y="4749800"/>
            <a:ext cx="5728462" cy="1872488"/>
          </a:xfrm>
          <a:prstGeom prst="rect">
            <a:avLst/>
          </a:prstGeom>
        </p:spPr>
      </p:pic>
      <p:sp>
        <p:nvSpPr>
          <p:cNvPr id="2" name="Title 1"/>
          <p:cNvSpPr>
            <a:spLocks noGrp="1"/>
          </p:cNvSpPr>
          <p:nvPr>
            <p:ph type="title"/>
          </p:nvPr>
        </p:nvSpPr>
        <p:spPr/>
        <p:txBody>
          <a:bodyPr/>
          <a:lstStyle/>
          <a:p>
            <a:r>
              <a:rPr lang="en-US" dirty="0"/>
              <a:t>Knight’s Tour Analysis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0" y="804673"/>
                <a:ext cx="5992812" cy="4109072"/>
              </a:xfrm>
            </p:spPr>
            <p:txBody>
              <a:bodyPr>
                <a:normAutofit fontScale="62500" lnSpcReduction="20000"/>
              </a:bodyPr>
              <a:lstStyle/>
              <a:p>
                <a:r>
                  <a:rPr lang="en-US" dirty="0" smtClean="0"/>
                  <a:t>The root of the tree represents the starting point of the search. </a:t>
                </a:r>
              </a:p>
              <a:p>
                <a:r>
                  <a:rPr lang="en-US" dirty="0"/>
                  <a:t>From there the algorithm generates and checks each of the possible moves the knight can make. </a:t>
                </a:r>
              </a:p>
              <a:p>
                <a:r>
                  <a:rPr lang="en-US" dirty="0"/>
                  <a:t>As we have noted before the number of moves possible depends on the position of the knight on the board. </a:t>
                </a:r>
              </a:p>
              <a:p>
                <a:r>
                  <a:rPr lang="en-US" dirty="0"/>
                  <a:t>In the corners there are only two legal moves, on the squares adjacent to the corners there are three and in the middle of the board there are eight. </a:t>
                </a:r>
              </a:p>
              <a:p>
                <a:r>
                  <a:rPr lang="en-US" dirty="0"/>
                  <a:t>The number of possible positions to examine corresponds to the number of nodes in the search tree.</a:t>
                </a:r>
              </a:p>
              <a:p>
                <a:r>
                  <a:rPr lang="en-US" dirty="0"/>
                  <a:t>We have already seen that the number of nodes in a binary tree of height </a:t>
                </a:r>
                <a14:m>
                  <m:oMath xmlns:m="http://schemas.openxmlformats.org/officeDocument/2006/math">
                    <m:r>
                      <a:rPr lang="en-US" i="1" dirty="0">
                        <a:latin typeface="Cambria Math" panose="02040503050406030204" pitchFamily="18" charset="0"/>
                      </a:rPr>
                      <m:t>𝐻</m:t>
                    </m:r>
                  </m:oMath>
                </a14:m>
                <a:r>
                  <a:rPr lang="en-US" dirty="0"/>
                  <a:t> is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2</m:t>
                        </m:r>
                      </m:e>
                      <m:sup>
                        <m:r>
                          <a:rPr lang="en-NZ" i="1">
                            <a:latin typeface="Cambria Math" panose="02040503050406030204" pitchFamily="18" charset="0"/>
                          </a:rPr>
                          <m:t>𝐻</m:t>
                        </m:r>
                        <m:r>
                          <a:rPr lang="en-US" i="1">
                            <a:latin typeface="Cambria Math" panose="02040503050406030204" pitchFamily="18" charset="0"/>
                          </a:rPr>
                          <m:t>+1</m:t>
                        </m:r>
                      </m:sup>
                    </m:sSup>
                    <m:r>
                      <a:rPr lang="en-US" i="1">
                        <a:latin typeface="Cambria Math" panose="02040503050406030204" pitchFamily="18" charset="0"/>
                      </a:rPr>
                      <m:t>−1</m:t>
                    </m:r>
                  </m:oMath>
                </a14:m>
                <a:endParaRPr lang="en-US" dirty="0"/>
              </a:p>
              <a:p>
                <a:r>
                  <a:rPr lang="en-US" dirty="0"/>
                  <a:t>For a tree with nodes that may have up to eight children instead of two the number of nodes is much larger. </a:t>
                </a:r>
              </a:p>
              <a:p>
                <a:r>
                  <a:rPr lang="en-US" dirty="0"/>
                  <a:t>Because the branching factor of each node is variable, we could estimate the number of nodes using an average branching factor. </a:t>
                </a:r>
              </a:p>
              <a:p>
                <a:r>
                  <a:rPr lang="en-US" dirty="0"/>
                  <a:t>The important thing to note is that this algorithm is exponential </a:t>
                </a:r>
                <a:endParaRPr lang="en-US" dirty="0" smtClean="0"/>
              </a:p>
              <a:p>
                <a:pPr lvl="1"/>
                <a14:m>
                  <m:oMath xmlns:m="http://schemas.openxmlformats.org/officeDocument/2006/math">
                    <m:sSup>
                      <m:sSupPr>
                        <m:ctrlPr>
                          <a:rPr lang="en-US" sz="2600" i="1">
                            <a:latin typeface="Cambria Math" panose="02040503050406030204" pitchFamily="18" charset="0"/>
                          </a:rPr>
                        </m:ctrlPr>
                      </m:sSupPr>
                      <m:e>
                        <m:r>
                          <a:rPr lang="en-US" sz="2600" i="1">
                            <a:latin typeface="Cambria Math" panose="02040503050406030204" pitchFamily="18" charset="0"/>
                          </a:rPr>
                          <m:t>𝑘</m:t>
                        </m:r>
                      </m:e>
                      <m:sup>
                        <m:r>
                          <a:rPr lang="en-NZ" sz="2600" i="1">
                            <a:latin typeface="Cambria Math" panose="02040503050406030204" pitchFamily="18" charset="0"/>
                          </a:rPr>
                          <m:t>𝐻</m:t>
                        </m:r>
                        <m:r>
                          <a:rPr lang="en-US" sz="2600" i="1">
                            <a:latin typeface="Cambria Math" panose="02040503050406030204" pitchFamily="18" charset="0"/>
                          </a:rPr>
                          <m:t>+1</m:t>
                        </m:r>
                      </m:sup>
                    </m:sSup>
                    <m:r>
                      <a:rPr lang="en-US" sz="2600" i="1">
                        <a:latin typeface="Cambria Math" panose="02040503050406030204" pitchFamily="18" charset="0"/>
                      </a:rPr>
                      <m:t>−1</m:t>
                    </m:r>
                  </m:oMath>
                </a14:m>
                <a:endParaRPr lang="en-US" sz="2600" dirty="0"/>
              </a:p>
              <a:p>
                <a:pPr lvl="1"/>
                <a:r>
                  <a:rPr lang="en-US" dirty="0"/>
                  <a:t>Where </a:t>
                </a:r>
                <a14:m>
                  <m:oMath xmlns:m="http://schemas.openxmlformats.org/officeDocument/2006/math">
                    <m:r>
                      <a:rPr lang="en-US" i="1">
                        <a:latin typeface="Cambria Math" panose="02040503050406030204" pitchFamily="18" charset="0"/>
                      </a:rPr>
                      <m:t>𝑘</m:t>
                    </m:r>
                  </m:oMath>
                </a14:m>
                <a:r>
                  <a:rPr lang="en-US" dirty="0"/>
                  <a:t> is the average branching factor for the board</a:t>
                </a:r>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0" y="804673"/>
                <a:ext cx="5992812" cy="4109072"/>
              </a:xfrm>
              <a:blipFill>
                <a:blip r:embed="rId3"/>
                <a:stretch>
                  <a:fillRect t="-1335" r="-407"/>
                </a:stretch>
              </a:blipFill>
            </p:spPr>
            <p:txBody>
              <a:bodyPr/>
              <a:lstStyle/>
              <a:p>
                <a:r>
                  <a:rPr lang="en-NZ">
                    <a:noFill/>
                  </a:rPr>
                  <a:t> </a:t>
                </a:r>
              </a:p>
            </p:txBody>
          </p:sp>
        </mc:Fallback>
      </mc:AlternateContent>
      <p:pic>
        <p:nvPicPr>
          <p:cNvPr id="7" name="Picture 6"/>
          <p:cNvPicPr>
            <a:picLocks noChangeAspect="1"/>
          </p:cNvPicPr>
          <p:nvPr/>
        </p:nvPicPr>
        <p:blipFill>
          <a:blip r:embed="rId4"/>
          <a:stretch>
            <a:fillRect/>
          </a:stretch>
        </p:blipFill>
        <p:spPr>
          <a:xfrm>
            <a:off x="5992812" y="3545713"/>
            <a:ext cx="3076575" cy="3076575"/>
          </a:xfrm>
          <a:prstGeom prst="rect">
            <a:avLst/>
          </a:prstGeom>
        </p:spPr>
      </p:pic>
      <p:pic>
        <p:nvPicPr>
          <p:cNvPr id="8" name="Picture 7"/>
          <p:cNvPicPr>
            <a:picLocks noChangeAspect="1"/>
          </p:cNvPicPr>
          <p:nvPr/>
        </p:nvPicPr>
        <p:blipFill>
          <a:blip r:embed="rId5"/>
          <a:stretch>
            <a:fillRect/>
          </a:stretch>
        </p:blipFill>
        <p:spPr>
          <a:xfrm>
            <a:off x="6029295" y="329184"/>
            <a:ext cx="2949605" cy="2889503"/>
          </a:xfrm>
          <a:prstGeom prst="rect">
            <a:avLst/>
          </a:prstGeom>
        </p:spPr>
      </p:pic>
    </p:spTree>
    <p:extLst>
      <p:ext uri="{BB962C8B-B14F-4D97-AF65-F5344CB8AC3E}">
        <p14:creationId xmlns:p14="http://schemas.microsoft.com/office/powerpoint/2010/main" val="18838025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Knight’s Tour Analysis</a:t>
            </a:r>
          </a:p>
        </p:txBody>
      </p:sp>
      <p:sp>
        <p:nvSpPr>
          <p:cNvPr id="3" name="Content Placeholder 2"/>
          <p:cNvSpPr>
            <a:spLocks noGrp="1"/>
          </p:cNvSpPr>
          <p:nvPr>
            <p:ph idx="1"/>
          </p:nvPr>
        </p:nvSpPr>
        <p:spPr>
          <a:xfrm>
            <a:off x="304800" y="1011937"/>
            <a:ext cx="5181600" cy="3803904"/>
          </a:xfrm>
        </p:spPr>
        <p:txBody>
          <a:bodyPr>
            <a:normAutofit fontScale="92500" lnSpcReduction="10000"/>
          </a:bodyPr>
          <a:lstStyle/>
          <a:p>
            <a:r>
              <a:rPr lang="en-US" dirty="0"/>
              <a:t>Luckily there is a way to speed up the algorithm</a:t>
            </a:r>
          </a:p>
          <a:p>
            <a:r>
              <a:rPr lang="en-US" dirty="0"/>
              <a:t>Prioritize searching nodes with less number of edges (number of possible moves)</a:t>
            </a:r>
          </a:p>
          <a:p>
            <a:r>
              <a:rPr lang="en-US" dirty="0"/>
              <a:t>Pushes the algorithm to visit first the difficult squares around the edges of the board</a:t>
            </a:r>
          </a:p>
          <a:p>
            <a:pPr lvl="1"/>
            <a:r>
              <a:rPr lang="en-US" dirty="0"/>
              <a:t>More details in the practical</a:t>
            </a:r>
          </a:p>
          <a:p>
            <a:r>
              <a:rPr lang="en-US" dirty="0"/>
              <a:t>This ensures that the knight will visit the hard-to-reach corners early and can use the middle squares to hop across the board only when necessary. </a:t>
            </a:r>
          </a:p>
          <a:p>
            <a:r>
              <a:rPr lang="en-US" b="1" dirty="0"/>
              <a:t>Utilizing this kind of insider knowledge about the problem </a:t>
            </a:r>
            <a:r>
              <a:rPr lang="en-US" b="1" dirty="0" smtClean="0"/>
              <a:t>at hand to </a:t>
            </a:r>
            <a:r>
              <a:rPr lang="en-US" b="1" dirty="0"/>
              <a:t>speed up an algorithm is called a heuristic. </a:t>
            </a:r>
          </a:p>
          <a:p>
            <a:endParaRPr lang="en-US" dirty="0"/>
          </a:p>
        </p:txBody>
      </p:sp>
      <p:pic>
        <p:nvPicPr>
          <p:cNvPr id="4" name="Picture 3"/>
          <p:cNvPicPr>
            <a:picLocks noChangeAspect="1"/>
          </p:cNvPicPr>
          <p:nvPr/>
        </p:nvPicPr>
        <p:blipFill>
          <a:blip r:embed="rId2"/>
          <a:stretch>
            <a:fillRect/>
          </a:stretch>
        </p:blipFill>
        <p:spPr>
          <a:xfrm>
            <a:off x="5992812" y="3545713"/>
            <a:ext cx="3076575" cy="3076575"/>
          </a:xfrm>
          <a:prstGeom prst="rect">
            <a:avLst/>
          </a:prstGeom>
        </p:spPr>
      </p:pic>
      <p:pic>
        <p:nvPicPr>
          <p:cNvPr id="5" name="Picture 4"/>
          <p:cNvPicPr>
            <a:picLocks noChangeAspect="1"/>
          </p:cNvPicPr>
          <p:nvPr/>
        </p:nvPicPr>
        <p:blipFill>
          <a:blip r:embed="rId3"/>
          <a:stretch>
            <a:fillRect/>
          </a:stretch>
        </p:blipFill>
        <p:spPr>
          <a:xfrm>
            <a:off x="6029295" y="329184"/>
            <a:ext cx="2949605" cy="2889503"/>
          </a:xfrm>
          <a:prstGeom prst="rect">
            <a:avLst/>
          </a:prstGeom>
        </p:spPr>
      </p:pic>
      <p:pic>
        <p:nvPicPr>
          <p:cNvPr id="6" name="Picture 5"/>
          <p:cNvPicPr>
            <a:picLocks noChangeAspect="1"/>
          </p:cNvPicPr>
          <p:nvPr/>
        </p:nvPicPr>
        <p:blipFill rotWithShape="1">
          <a:blip r:embed="rId4"/>
          <a:srcRect t="2813" b="2270"/>
          <a:stretch/>
        </p:blipFill>
        <p:spPr>
          <a:xfrm>
            <a:off x="0" y="4749800"/>
            <a:ext cx="5728462" cy="1872488"/>
          </a:xfrm>
          <a:prstGeom prst="rect">
            <a:avLst/>
          </a:prstGeom>
        </p:spPr>
      </p:pic>
    </p:spTree>
    <p:extLst>
      <p:ext uri="{BB962C8B-B14F-4D97-AF65-F5344CB8AC3E}">
        <p14:creationId xmlns:p14="http://schemas.microsoft.com/office/powerpoint/2010/main" val="32501058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General Depth First Search</a:t>
            </a:r>
          </a:p>
        </p:txBody>
      </p:sp>
      <p:sp>
        <p:nvSpPr>
          <p:cNvPr id="3" name="Content Placeholder 2"/>
          <p:cNvSpPr>
            <a:spLocks noGrp="1"/>
          </p:cNvSpPr>
          <p:nvPr>
            <p:ph idx="1"/>
          </p:nvPr>
        </p:nvSpPr>
        <p:spPr/>
        <p:txBody>
          <a:bodyPr>
            <a:normAutofit fontScale="92500" lnSpcReduction="10000"/>
          </a:bodyPr>
          <a:lstStyle/>
          <a:p>
            <a:r>
              <a:rPr lang="en-US" dirty="0"/>
              <a:t>The knight’s tour is a special case of a depth first search where the goal is to create the deepest depth first tree, without any branches. </a:t>
            </a:r>
          </a:p>
          <a:p>
            <a:r>
              <a:rPr lang="en-US" dirty="0"/>
              <a:t>The more general depth first search is actually easier. </a:t>
            </a:r>
          </a:p>
          <a:p>
            <a:pPr lvl="1"/>
            <a:r>
              <a:rPr lang="en-US" dirty="0"/>
              <a:t>Its goal is to search as deeply as possible, connecting as many nodes in the graph as possible and branching where necessary.</a:t>
            </a:r>
          </a:p>
          <a:p>
            <a:r>
              <a:rPr lang="en-US" dirty="0"/>
              <a:t>It is even possible that a depth first search will create more than one tree. </a:t>
            </a:r>
          </a:p>
          <a:p>
            <a:r>
              <a:rPr lang="en-US" dirty="0"/>
              <a:t>When the depth first search algorithm creates a group of trees we call this a </a:t>
            </a:r>
            <a:r>
              <a:rPr lang="en-US" b="1" dirty="0"/>
              <a:t>depth first forest</a:t>
            </a:r>
            <a:r>
              <a:rPr lang="en-US" dirty="0"/>
              <a:t>. </a:t>
            </a:r>
          </a:p>
          <a:p>
            <a:r>
              <a:rPr lang="en-US" dirty="0"/>
              <a:t>As with the breadth first search, our depth first search makes use of predecessor links to construct the tree. </a:t>
            </a:r>
          </a:p>
          <a:p>
            <a:r>
              <a:rPr lang="en-US" dirty="0"/>
              <a:t>The depth first search will make use of two additional instance variables in the Vertex class. </a:t>
            </a:r>
          </a:p>
          <a:p>
            <a:pPr lvl="1"/>
            <a:r>
              <a:rPr lang="en-US" dirty="0"/>
              <a:t>The </a:t>
            </a:r>
            <a:r>
              <a:rPr lang="en-US" b="1" dirty="0"/>
              <a:t>discovery time </a:t>
            </a:r>
            <a:r>
              <a:rPr lang="en-US" dirty="0"/>
              <a:t>tracks the number of steps in the algorithm before a vertex is first encountered. </a:t>
            </a:r>
          </a:p>
          <a:p>
            <a:pPr lvl="1"/>
            <a:r>
              <a:rPr lang="en-US" dirty="0"/>
              <a:t>The </a:t>
            </a:r>
            <a:r>
              <a:rPr lang="en-US" b="1" dirty="0"/>
              <a:t>finish time </a:t>
            </a:r>
            <a:r>
              <a:rPr lang="en-US" dirty="0"/>
              <a:t>is the number of steps in the algorithm before a vertex is colored black. </a:t>
            </a:r>
          </a:p>
          <a:p>
            <a:r>
              <a:rPr lang="en-US" dirty="0"/>
              <a:t>As we will see after looking at the algorithm, the discovery and finish times of the nodes provide some interesting properties we can use in </a:t>
            </a:r>
            <a:r>
              <a:rPr lang="en-US" dirty="0" smtClean="0"/>
              <a:t>advanced </a:t>
            </a:r>
            <a:r>
              <a:rPr lang="en-US" dirty="0"/>
              <a:t>graph algorithms.</a:t>
            </a:r>
          </a:p>
        </p:txBody>
      </p:sp>
    </p:spTree>
    <p:extLst>
      <p:ext uri="{BB962C8B-B14F-4D97-AF65-F5344CB8AC3E}">
        <p14:creationId xmlns:p14="http://schemas.microsoft.com/office/powerpoint/2010/main" val="26494781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185548" y="237467"/>
            <a:ext cx="8772904" cy="6383065"/>
          </a:xfrm>
          <a:prstGeom prst="rect">
            <a:avLst/>
          </a:prstGeom>
        </p:spPr>
      </p:pic>
    </p:spTree>
    <p:extLst>
      <p:ext uri="{BB962C8B-B14F-4D97-AF65-F5344CB8AC3E}">
        <p14:creationId xmlns:p14="http://schemas.microsoft.com/office/powerpoint/2010/main" val="22558198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parenthesis property </a:t>
            </a:r>
          </a:p>
        </p:txBody>
      </p:sp>
      <p:sp>
        <p:nvSpPr>
          <p:cNvPr id="3" name="Content Placeholder 2"/>
          <p:cNvSpPr>
            <a:spLocks noGrp="1"/>
          </p:cNvSpPr>
          <p:nvPr>
            <p:ph idx="1"/>
          </p:nvPr>
        </p:nvSpPr>
        <p:spPr/>
        <p:txBody>
          <a:bodyPr/>
          <a:lstStyle/>
          <a:p>
            <a:r>
              <a:rPr lang="en-US" sz="2400" dirty="0"/>
              <a:t>The starting and finishing times for each node display a property called the </a:t>
            </a:r>
            <a:r>
              <a:rPr lang="en-US" sz="2400" b="1" dirty="0"/>
              <a:t>parenthesis property</a:t>
            </a:r>
            <a:r>
              <a:rPr lang="en-US" sz="2400" dirty="0"/>
              <a:t>. </a:t>
            </a:r>
          </a:p>
          <a:p>
            <a:r>
              <a:rPr lang="en-US" sz="2400" dirty="0"/>
              <a:t>This property means that all the children of a particular node in the depth first tree have a later discovery time and an earlier finish time than their parent.</a:t>
            </a:r>
            <a:endParaRPr lang="en-US" dirty="0"/>
          </a:p>
          <a:p>
            <a:endParaRPr lang="en-US" dirty="0"/>
          </a:p>
        </p:txBody>
      </p:sp>
      <p:pic>
        <p:nvPicPr>
          <p:cNvPr id="1026" name="Picture 2" descr="../_images/dfstre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5191" y="3254056"/>
            <a:ext cx="5740023" cy="3252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56731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Applications of Depth First Search</a:t>
            </a:r>
          </a:p>
        </p:txBody>
      </p:sp>
      <p:sp>
        <p:nvSpPr>
          <p:cNvPr id="3" name="Content Placeholder 2"/>
          <p:cNvSpPr>
            <a:spLocks noGrp="1"/>
          </p:cNvSpPr>
          <p:nvPr>
            <p:ph idx="1"/>
          </p:nvPr>
        </p:nvSpPr>
        <p:spPr/>
        <p:txBody>
          <a:bodyPr>
            <a:normAutofit fontScale="70000" lnSpcReduction="20000"/>
          </a:bodyPr>
          <a:lstStyle/>
          <a:p>
            <a:pPr marL="0" indent="0" fontAlgn="base">
              <a:buNone/>
            </a:pPr>
            <a:r>
              <a:rPr lang="en-US" b="1" dirty="0"/>
              <a:t>1)</a:t>
            </a:r>
            <a:r>
              <a:rPr lang="en-US" dirty="0"/>
              <a:t> For an unweighted graph, DFS traversal of the graph produces the minimum spanning tree and all pair shortest path tree.</a:t>
            </a:r>
          </a:p>
          <a:p>
            <a:pPr marL="0" indent="0" fontAlgn="base">
              <a:buNone/>
            </a:pPr>
            <a:r>
              <a:rPr lang="en-US" b="1" dirty="0"/>
              <a:t>2) Detecting cycles in a graph </a:t>
            </a:r>
            <a:r>
              <a:rPr lang="en-US" dirty="0"/>
              <a:t/>
            </a:r>
            <a:br>
              <a:rPr lang="en-US" dirty="0"/>
            </a:br>
            <a:r>
              <a:rPr lang="en-US" dirty="0"/>
              <a:t>A graph has cycle if and only if we see a back edge during DFS. So we can run DFS for the graph and check for back edges. (See </a:t>
            </a:r>
            <a:r>
              <a:rPr lang="en-US" dirty="0">
                <a:hlinkClick r:id="rId2"/>
              </a:rPr>
              <a:t>this </a:t>
            </a:r>
            <a:r>
              <a:rPr lang="en-US" dirty="0"/>
              <a:t>for details)</a:t>
            </a:r>
          </a:p>
          <a:p>
            <a:pPr marL="0" indent="0" fontAlgn="base">
              <a:buNone/>
            </a:pPr>
            <a:r>
              <a:rPr lang="en-US" b="1" dirty="0"/>
              <a:t>3) Path Finding</a:t>
            </a:r>
            <a:r>
              <a:rPr lang="en-US" dirty="0"/>
              <a:t/>
            </a:r>
            <a:br>
              <a:rPr lang="en-US" dirty="0"/>
            </a:br>
            <a:r>
              <a:rPr lang="en-US" dirty="0"/>
              <a:t>We can specialize the DFS algorithm to find a path between two given vertices u and z.</a:t>
            </a:r>
            <a:br>
              <a:rPr lang="en-US" dirty="0"/>
            </a:br>
            <a:r>
              <a:rPr lang="en-US" dirty="0" err="1"/>
              <a:t>i</a:t>
            </a:r>
            <a:r>
              <a:rPr lang="en-US" dirty="0"/>
              <a:t>) Call DFS(G, u) with u as the start vertex.</a:t>
            </a:r>
            <a:br>
              <a:rPr lang="en-US" dirty="0"/>
            </a:br>
            <a:r>
              <a:rPr lang="en-US" dirty="0"/>
              <a:t>ii) Use a stack S to keep track of the path between the start vertex and the current vertex.</a:t>
            </a:r>
            <a:br>
              <a:rPr lang="en-US" dirty="0"/>
            </a:br>
            <a:r>
              <a:rPr lang="en-US" dirty="0"/>
              <a:t>iii) As soon as destination vertex z is encountered, return the path as the</a:t>
            </a:r>
            <a:br>
              <a:rPr lang="en-US" dirty="0"/>
            </a:br>
            <a:r>
              <a:rPr lang="en-US" dirty="0"/>
              <a:t>contents of the stack</a:t>
            </a:r>
          </a:p>
          <a:p>
            <a:pPr marL="0" indent="0" fontAlgn="base">
              <a:buNone/>
            </a:pPr>
            <a:r>
              <a:rPr lang="en-US" b="1" dirty="0"/>
              <a:t>4) </a:t>
            </a:r>
            <a:r>
              <a:rPr lang="en-US" b="1" dirty="0">
                <a:hlinkClick r:id="rId3"/>
              </a:rPr>
              <a:t>Topological Sorting</a:t>
            </a:r>
            <a:r>
              <a:rPr lang="en-US" dirty="0"/>
              <a:t/>
            </a:r>
            <a:br>
              <a:rPr lang="en-US" dirty="0"/>
            </a:br>
            <a:r>
              <a:rPr lang="en-US" dirty="0"/>
              <a:t>Topological Sorting is mainly used for scheduling jobs from the given dependencies among jobs. In computer science, applications of this type arise in instruction scheduling, ordering of formula cell evaluation when recomputing formula values in spreadsheets, logic synthesis, determining the order of compilation tasks to perform in </a:t>
            </a:r>
            <a:r>
              <a:rPr lang="en-US" dirty="0" err="1"/>
              <a:t>makefiles</a:t>
            </a:r>
            <a:r>
              <a:rPr lang="en-US" dirty="0"/>
              <a:t>, data serialization, and resolving symbol dependencies in linkers.</a:t>
            </a:r>
          </a:p>
          <a:p>
            <a:pPr marL="0" indent="0" fontAlgn="base">
              <a:buNone/>
            </a:pPr>
            <a:r>
              <a:rPr lang="en-US" b="1" dirty="0"/>
              <a:t>5) To test if a graph is </a:t>
            </a:r>
            <a:r>
              <a:rPr lang="en-US" b="1" dirty="0">
                <a:hlinkClick r:id="rId4"/>
              </a:rPr>
              <a:t>bipartite</a:t>
            </a:r>
            <a:r>
              <a:rPr lang="en-US" dirty="0"/>
              <a:t/>
            </a:r>
            <a:br>
              <a:rPr lang="en-US" dirty="0"/>
            </a:br>
            <a:r>
              <a:rPr lang="en-US" dirty="0"/>
              <a:t>We can augment either BFS or DFS when we first discover a new vertex, color it </a:t>
            </a:r>
            <a:r>
              <a:rPr lang="en-US" dirty="0" err="1"/>
              <a:t>opposited</a:t>
            </a:r>
            <a:r>
              <a:rPr lang="en-US" dirty="0"/>
              <a:t> its parents, and for each other edge, check it doesn’t link two vertices of the same color. The first vertex in any connected component can be red or black! See </a:t>
            </a:r>
            <a:r>
              <a:rPr lang="en-US" dirty="0">
                <a:hlinkClick r:id="rId5"/>
              </a:rPr>
              <a:t>this </a:t>
            </a:r>
            <a:r>
              <a:rPr lang="en-US" dirty="0"/>
              <a:t>for details.</a:t>
            </a:r>
          </a:p>
          <a:p>
            <a:pPr marL="0" indent="0" fontAlgn="base">
              <a:buNone/>
            </a:pPr>
            <a:r>
              <a:rPr lang="en-US" b="1" dirty="0"/>
              <a:t>6) Finding Strongly Connected Components of a graph</a:t>
            </a:r>
            <a:r>
              <a:rPr lang="en-US" dirty="0"/>
              <a:t> A directed graph is called strongly connected if there is a path from each vertex in the graph to every other vertex. (See </a:t>
            </a:r>
            <a:r>
              <a:rPr lang="en-US" dirty="0">
                <a:hlinkClick r:id="rId6"/>
              </a:rPr>
              <a:t>this </a:t>
            </a:r>
            <a:r>
              <a:rPr lang="en-US" dirty="0"/>
              <a:t>for DFS based </a:t>
            </a:r>
            <a:r>
              <a:rPr lang="en-US" dirty="0" err="1"/>
              <a:t>algo</a:t>
            </a:r>
            <a:r>
              <a:rPr lang="en-US" dirty="0"/>
              <a:t> for finding Strongly Connected Components)</a:t>
            </a:r>
            <a:br>
              <a:rPr lang="en-US" dirty="0"/>
            </a:br>
            <a:r>
              <a:rPr lang="en-US" b="1" dirty="0"/>
              <a:t/>
            </a:r>
            <a:br>
              <a:rPr lang="en-US" b="1" dirty="0"/>
            </a:br>
            <a:r>
              <a:rPr lang="en-US" b="1" dirty="0"/>
              <a:t>7) Solving puzzles with only one solution</a:t>
            </a:r>
            <a:r>
              <a:rPr lang="en-US" dirty="0"/>
              <a:t>, such as mazes. (DFS can be adapted to find all solutions to a maze by only including nodes on the current path in the visited set.)</a:t>
            </a:r>
          </a:p>
          <a:p>
            <a:pPr marL="0" indent="0">
              <a:buNone/>
            </a:pPr>
            <a:endParaRPr lang="en-US" dirty="0"/>
          </a:p>
        </p:txBody>
      </p:sp>
    </p:spTree>
    <p:extLst>
      <p:ext uri="{BB962C8B-B14F-4D97-AF65-F5344CB8AC3E}">
        <p14:creationId xmlns:p14="http://schemas.microsoft.com/office/powerpoint/2010/main" val="8883053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Topological sorting</a:t>
            </a:r>
          </a:p>
        </p:txBody>
      </p:sp>
      <p:sp>
        <p:nvSpPr>
          <p:cNvPr id="3" name="Content Placeholder 2"/>
          <p:cNvSpPr>
            <a:spLocks noGrp="1"/>
          </p:cNvSpPr>
          <p:nvPr>
            <p:ph idx="1"/>
          </p:nvPr>
        </p:nvSpPr>
        <p:spPr>
          <a:xfrm>
            <a:off x="97536" y="1011937"/>
            <a:ext cx="8924544" cy="2182368"/>
          </a:xfrm>
        </p:spPr>
        <p:txBody>
          <a:bodyPr>
            <a:normAutofit fontScale="92500" lnSpcReduction="10000"/>
          </a:bodyPr>
          <a:lstStyle/>
          <a:p>
            <a:r>
              <a:rPr lang="en-US" dirty="0"/>
              <a:t>Let’s think about how to make pancakes</a:t>
            </a:r>
          </a:p>
          <a:p>
            <a:r>
              <a:rPr lang="en-US" dirty="0"/>
              <a:t>The difficult thing about making pancakes is knowing what to do first. </a:t>
            </a:r>
          </a:p>
          <a:p>
            <a:r>
              <a:rPr lang="en-US" dirty="0"/>
              <a:t>As you can see in the Figure (a graph version of a recipe for making pancakes) you might start by heating the griddle or by adding any of the ingredients to the pancake mix. </a:t>
            </a:r>
          </a:p>
          <a:p>
            <a:r>
              <a:rPr lang="en-US" dirty="0"/>
              <a:t>To help us decide the precise order in which we should do each of the steps required to make our pancakes we turn to a graph algorithm called the topological sort.</a:t>
            </a:r>
          </a:p>
        </p:txBody>
      </p:sp>
      <p:pic>
        <p:nvPicPr>
          <p:cNvPr id="2050" name="Picture 2" descr="../_images/pancakes.png"/>
          <p:cNvPicPr>
            <a:picLocks noChangeAspect="1" noChangeArrowheads="1"/>
          </p:cNvPicPr>
          <p:nvPr/>
        </p:nvPicPr>
        <p:blipFill rotWithShape="1">
          <a:blip r:embed="rId3">
            <a:extLst>
              <a:ext uri="{28A0092B-C50C-407E-A947-70E740481C1C}">
                <a14:useLocalDpi xmlns:a14="http://schemas.microsoft.com/office/drawing/2010/main" val="0"/>
              </a:ext>
            </a:extLst>
          </a:blip>
          <a:srcRect t="2216" b="1597"/>
          <a:stretch/>
        </p:blipFill>
        <p:spPr bwMode="auto">
          <a:xfrm>
            <a:off x="2157984" y="3000113"/>
            <a:ext cx="4925568" cy="3857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7247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Topological sorting</a:t>
            </a:r>
          </a:p>
        </p:txBody>
      </p:sp>
      <p:sp>
        <p:nvSpPr>
          <p:cNvPr id="3" name="Content Placeholder 2"/>
          <p:cNvSpPr>
            <a:spLocks noGrp="1"/>
          </p:cNvSpPr>
          <p:nvPr>
            <p:ph idx="1"/>
          </p:nvPr>
        </p:nvSpPr>
        <p:spPr>
          <a:xfrm>
            <a:off x="0" y="694944"/>
            <a:ext cx="4706112" cy="4791456"/>
          </a:xfrm>
        </p:spPr>
        <p:txBody>
          <a:bodyPr>
            <a:normAutofit fontScale="70000" lnSpcReduction="20000"/>
          </a:bodyPr>
          <a:lstStyle/>
          <a:p>
            <a:r>
              <a:rPr lang="en-US" sz="2400" dirty="0"/>
              <a:t>A topological sort takes a </a:t>
            </a:r>
            <a:r>
              <a:rPr lang="en-US" sz="2400" b="1" dirty="0"/>
              <a:t>directed acyclic graph</a:t>
            </a:r>
            <a:r>
              <a:rPr lang="en-US" sz="2400" dirty="0"/>
              <a:t> and produces a linear ordering of all its vertices such that if the graph G contains an edge (</a:t>
            </a:r>
            <a:r>
              <a:rPr lang="en-US" sz="2400" dirty="0" err="1"/>
              <a:t>v,w</a:t>
            </a:r>
            <a:r>
              <a:rPr lang="en-US" sz="2400" dirty="0"/>
              <a:t>) then the vertex v comes before the vertex w in the ordering.</a:t>
            </a:r>
          </a:p>
          <a:p>
            <a:r>
              <a:rPr lang="en-US" sz="2400" dirty="0"/>
              <a:t>Directed acyclic graphs are used in many applications to indicate the precedence of events. </a:t>
            </a:r>
          </a:p>
          <a:p>
            <a:r>
              <a:rPr lang="en-US" sz="2400" dirty="0"/>
              <a:t>Making pancakes is just one example; other examples include software project schedules, precedence charts for optimizing database queries, and multiplying matrices in artificial intelligence models.</a:t>
            </a:r>
          </a:p>
          <a:p>
            <a:r>
              <a:rPr lang="en-US" dirty="0"/>
              <a:t>The Figure on the right shows the depth first forest constructed by </a:t>
            </a:r>
            <a:r>
              <a:rPr lang="en-US" dirty="0" err="1"/>
              <a:t>dfs</a:t>
            </a:r>
            <a:r>
              <a:rPr lang="en-US" dirty="0"/>
              <a:t> on the pancake-making graph</a:t>
            </a:r>
          </a:p>
          <a:p>
            <a:r>
              <a:rPr lang="en-US" dirty="0"/>
              <a:t>The topological sort is a simple but useful adaptation of a depth first search. The algorithm for the topological sort is as follows:</a:t>
            </a:r>
          </a:p>
          <a:p>
            <a:pPr marL="685800" lvl="1" indent="-342900">
              <a:buFont typeface="+mj-lt"/>
              <a:buAutoNum type="arabicPeriod"/>
            </a:pPr>
            <a:r>
              <a:rPr lang="en-US" dirty="0"/>
              <a:t>Call </a:t>
            </a:r>
            <a:r>
              <a:rPr lang="en-US" dirty="0" err="1"/>
              <a:t>dfs</a:t>
            </a:r>
            <a:r>
              <a:rPr lang="en-US" dirty="0"/>
              <a:t>(g) for some graph g. The main reason we want to call depth first search is to compute the finish times for each of the vertices.</a:t>
            </a:r>
          </a:p>
          <a:p>
            <a:pPr marL="685800" lvl="1" indent="-342900">
              <a:buFont typeface="+mj-lt"/>
              <a:buAutoNum type="arabicPeriod"/>
            </a:pPr>
            <a:r>
              <a:rPr lang="en-US" dirty="0"/>
              <a:t>Store the vertices in a list in decreasing order of finish time.</a:t>
            </a:r>
          </a:p>
          <a:p>
            <a:pPr marL="685800" lvl="1" indent="-342900">
              <a:buFont typeface="+mj-lt"/>
              <a:buAutoNum type="arabicPeriod"/>
            </a:pPr>
            <a:r>
              <a:rPr lang="en-US" dirty="0"/>
              <a:t>Return the ordered list as the result of the topological sort.</a:t>
            </a:r>
          </a:p>
          <a:p>
            <a:endParaRPr lang="en-US" dirty="0"/>
          </a:p>
        </p:txBody>
      </p:sp>
      <p:pic>
        <p:nvPicPr>
          <p:cNvPr id="3075" name="Picture 3" descr="../_images/pancakesDF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580644"/>
            <a:ext cx="4476750" cy="3619500"/>
          </a:xfrm>
          <a:prstGeom prst="rect">
            <a:avLst/>
          </a:prstGeom>
          <a:noFill/>
          <a:extLst>
            <a:ext uri="{909E8E84-426E-40DD-AFC4-6F175D3DCCD1}">
              <a14:hiddenFill xmlns:a14="http://schemas.microsoft.com/office/drawing/2010/main">
                <a:solidFill>
                  <a:srgbClr val="FFFFFF"/>
                </a:solidFill>
              </a14:hiddenFill>
            </a:ext>
          </a:extLst>
        </p:spPr>
      </p:pic>
      <p:pic>
        <p:nvPicPr>
          <p:cNvPr id="3079" name="Picture 7" descr="../_images/pancakesT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38" y="5373624"/>
            <a:ext cx="9019524"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4305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Strongly Connected Components</a:t>
            </a:r>
          </a:p>
        </p:txBody>
      </p:sp>
      <p:sp>
        <p:nvSpPr>
          <p:cNvPr id="3" name="Content Placeholder 2"/>
          <p:cNvSpPr>
            <a:spLocks noGrp="1"/>
          </p:cNvSpPr>
          <p:nvPr>
            <p:ph idx="1"/>
          </p:nvPr>
        </p:nvSpPr>
        <p:spPr/>
        <p:txBody>
          <a:bodyPr/>
          <a:lstStyle/>
          <a:p>
            <a:r>
              <a:rPr lang="en-US" dirty="0"/>
              <a:t>Search engines like Google and Bing exploit the fact that the pages on the web form a very large directed graph.</a:t>
            </a:r>
          </a:p>
          <a:p>
            <a:r>
              <a:rPr lang="en-US" dirty="0"/>
              <a:t>To transform the World Wide Web into a graph, we will treat a page as a vertex, and the hyperlinks on the page as edges connecting one vertex to another.</a:t>
            </a:r>
          </a:p>
        </p:txBody>
      </p:sp>
      <p:pic>
        <p:nvPicPr>
          <p:cNvPr id="4" name="Picture 3"/>
          <p:cNvPicPr>
            <a:picLocks noChangeAspect="1"/>
          </p:cNvPicPr>
          <p:nvPr/>
        </p:nvPicPr>
        <p:blipFill rotWithShape="1">
          <a:blip r:embed="rId2"/>
          <a:srcRect t="3642" r="3104" b="6524"/>
          <a:stretch/>
        </p:blipFill>
        <p:spPr>
          <a:xfrm>
            <a:off x="1597588" y="2741635"/>
            <a:ext cx="6229676" cy="4116365"/>
          </a:xfrm>
          <a:prstGeom prst="rect">
            <a:avLst/>
          </a:prstGeom>
        </p:spPr>
      </p:pic>
    </p:spTree>
    <p:extLst>
      <p:ext uri="{BB962C8B-B14F-4D97-AF65-F5344CB8AC3E}">
        <p14:creationId xmlns:p14="http://schemas.microsoft.com/office/powerpoint/2010/main" val="8297747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5345"/>
            <a:ext cx="6793611" cy="719328"/>
          </a:xfrm>
        </p:spPr>
        <p:txBody>
          <a:bodyPr>
            <a:normAutofit/>
          </a:bodyPr>
          <a:lstStyle/>
          <a:p>
            <a:r>
              <a:rPr lang="en-US" sz="2800" dirty="0"/>
              <a:t>Strongly Connected Components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011936"/>
                <a:ext cx="4955286" cy="5165027"/>
              </a:xfrm>
            </p:spPr>
            <p:txBody>
              <a:bodyPr>
                <a:normAutofit fontScale="92500" lnSpcReduction="10000"/>
              </a:bodyPr>
              <a:lstStyle/>
              <a:p>
                <a:r>
                  <a:rPr lang="en-US" dirty="0"/>
                  <a:t>One graph algorithm that can help find clusters of highly interconnected vertices in a graph is called the strongly connected components algorithm (SCC). We formally define a strongly connected component, </a:t>
                </a:r>
                <a14:m>
                  <m:oMath xmlns:m="http://schemas.openxmlformats.org/officeDocument/2006/math">
                    <m:r>
                      <a:rPr lang="en-US" b="0" i="1" smtClean="0">
                        <a:latin typeface="Cambria Math" panose="02040503050406030204" pitchFamily="18" charset="0"/>
                      </a:rPr>
                      <m:t>𝐶</m:t>
                    </m:r>
                  </m:oMath>
                </a14:m>
                <a:r>
                  <a:rPr lang="en-US" dirty="0"/>
                  <a:t>, of a graph </a:t>
                </a:r>
                <a14:m>
                  <m:oMath xmlns:m="http://schemas.openxmlformats.org/officeDocument/2006/math">
                    <m:r>
                      <a:rPr lang="en-US" b="0" i="1" smtClean="0">
                        <a:latin typeface="Cambria Math" panose="02040503050406030204" pitchFamily="18" charset="0"/>
                      </a:rPr>
                      <m:t>𝐺</m:t>
                    </m:r>
                  </m:oMath>
                </a14:m>
                <a:r>
                  <a:rPr lang="en-US" dirty="0"/>
                  <a:t>, as the largest subset of vertices </a:t>
                </a:r>
                <a14:m>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𝑉</m:t>
                    </m:r>
                  </m:oMath>
                </a14:m>
                <a:r>
                  <a:rPr lang="en-US" dirty="0"/>
                  <a:t> such that for every pair of vertices </a:t>
                </a:r>
                <a14:m>
                  <m:oMath xmlns:m="http://schemas.openxmlformats.org/officeDocument/2006/math">
                    <m:r>
                      <a:rPr lang="en-US" b="0" i="1" smtClean="0">
                        <a:latin typeface="Cambria Math" panose="02040503050406030204" pitchFamily="18" charset="0"/>
                      </a:rPr>
                      <m:t>𝑣</m:t>
                    </m:r>
                    <m:r>
                      <a:rPr lang="en-US" b="0" i="1" smtClean="0">
                        <a:latin typeface="Cambria Math" panose="02040503050406030204" pitchFamily="18" charset="0"/>
                      </a:rPr>
                      <m:t>,</m:t>
                    </m:r>
                    <m:r>
                      <a:rPr lang="en-US" b="0" i="1" smtClean="0">
                        <a:latin typeface="Cambria Math" panose="02040503050406030204" pitchFamily="18" charset="0"/>
                      </a:rPr>
                      <m:t>𝑤</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𝐶</m:t>
                    </m:r>
                  </m:oMath>
                </a14:m>
                <a:r>
                  <a:rPr lang="en-US" dirty="0"/>
                  <a:t> we have a path from </a:t>
                </a:r>
                <a14:m>
                  <m:oMath xmlns:m="http://schemas.openxmlformats.org/officeDocument/2006/math">
                    <m:r>
                      <a:rPr lang="en-US" b="0" i="1" smtClean="0">
                        <a:latin typeface="Cambria Math" panose="02040503050406030204" pitchFamily="18" charset="0"/>
                      </a:rPr>
                      <m:t>𝑣</m:t>
                    </m:r>
                  </m:oMath>
                </a14:m>
                <a:r>
                  <a:rPr lang="en-US" dirty="0"/>
                  <a:t> to </a:t>
                </a:r>
                <a14:m>
                  <m:oMath xmlns:m="http://schemas.openxmlformats.org/officeDocument/2006/math">
                    <m:r>
                      <a:rPr lang="en-US" b="0" i="1" smtClean="0">
                        <a:latin typeface="Cambria Math" panose="02040503050406030204" pitchFamily="18" charset="0"/>
                      </a:rPr>
                      <m:t>𝑤</m:t>
                    </m:r>
                  </m:oMath>
                </a14:m>
                <a:r>
                  <a:rPr lang="en-US" dirty="0"/>
                  <a:t> and a path from </a:t>
                </a:r>
                <a14:m>
                  <m:oMath xmlns:m="http://schemas.openxmlformats.org/officeDocument/2006/math">
                    <m:r>
                      <a:rPr lang="en-US" b="0" i="1" smtClean="0">
                        <a:latin typeface="Cambria Math" panose="02040503050406030204" pitchFamily="18" charset="0"/>
                      </a:rPr>
                      <m:t>𝑤</m:t>
                    </m:r>
                  </m:oMath>
                </a14:m>
                <a:r>
                  <a:rPr lang="en-US" dirty="0"/>
                  <a:t> to </a:t>
                </a:r>
                <a14:m>
                  <m:oMath xmlns:m="http://schemas.openxmlformats.org/officeDocument/2006/math">
                    <m:r>
                      <a:rPr lang="en-US" b="0" i="1" smtClean="0">
                        <a:latin typeface="Cambria Math" panose="02040503050406030204" pitchFamily="18" charset="0"/>
                      </a:rPr>
                      <m:t>𝑣</m:t>
                    </m:r>
                  </m:oMath>
                </a14:m>
                <a:r>
                  <a:rPr lang="en-US" dirty="0"/>
                  <a:t>.</a:t>
                </a:r>
              </a:p>
              <a:p>
                <a:r>
                  <a:rPr lang="en-US" dirty="0"/>
                  <a:t>We will see that we can create a very powerful and efficient algorithm by making use of a depth first search. </a:t>
                </a:r>
              </a:p>
              <a:p>
                <a:r>
                  <a:rPr lang="en-US" dirty="0"/>
                  <a:t>Before we tackle the main SCC algorithm we must look at one other definition. </a:t>
                </a:r>
              </a:p>
              <a:p>
                <a:r>
                  <a:rPr lang="en-US" dirty="0"/>
                  <a:t>The transposition of a graph </a:t>
                </a:r>
                <a14:m>
                  <m:oMath xmlns:m="http://schemas.openxmlformats.org/officeDocument/2006/math">
                    <m:r>
                      <a:rPr lang="en-US" b="0" i="1" smtClean="0">
                        <a:latin typeface="Cambria Math" panose="02040503050406030204" pitchFamily="18" charset="0"/>
                      </a:rPr>
                      <m:t>𝐺</m:t>
                    </m:r>
                  </m:oMath>
                </a14:m>
                <a:r>
                  <a:rPr lang="en-US" dirty="0"/>
                  <a:t> is defined as the graph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𝐺</m:t>
                        </m:r>
                      </m:e>
                      <m:sup>
                        <m:r>
                          <a:rPr lang="en-US" b="0" i="1" smtClean="0">
                            <a:latin typeface="Cambria Math" panose="02040503050406030204" pitchFamily="18" charset="0"/>
                          </a:rPr>
                          <m:t>𝑇</m:t>
                        </m:r>
                      </m:sup>
                    </m:sSup>
                  </m:oMath>
                </a14:m>
                <a:r>
                  <a:rPr lang="en-US" dirty="0"/>
                  <a:t> where all the edges in the graph have been reversed. </a:t>
                </a:r>
              </a:p>
              <a:p>
                <a:pPr lvl="1"/>
                <a:r>
                  <a:rPr lang="en-US" dirty="0"/>
                  <a:t>That is, if there is a directed edge from node A to node B in the original graph </a:t>
                </a:r>
                <a14:m>
                  <m:oMath xmlns:m="http://schemas.openxmlformats.org/officeDocument/2006/math">
                    <m:r>
                      <a:rPr lang="en-US" b="0" i="1" smtClean="0">
                        <a:latin typeface="Cambria Math" panose="02040503050406030204" pitchFamily="18" charset="0"/>
                      </a:rPr>
                      <m:t>𝐺</m:t>
                    </m:r>
                  </m:oMath>
                </a14:m>
                <a:r>
                  <a:rPr lang="en-US" dirty="0"/>
                  <a:t> then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𝐺</m:t>
                        </m:r>
                      </m:e>
                      <m:sup>
                        <m:r>
                          <a:rPr lang="en-US" b="0" i="1" smtClean="0">
                            <a:latin typeface="Cambria Math" panose="02040503050406030204" pitchFamily="18" charset="0"/>
                          </a:rPr>
                          <m:t>𝑇</m:t>
                        </m:r>
                      </m:sup>
                    </m:sSup>
                  </m:oMath>
                </a14:m>
                <a:r>
                  <a:rPr lang="en-US" dirty="0"/>
                  <a:t> will contain an edge from node B to node A.</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011936"/>
                <a:ext cx="4955286" cy="5165027"/>
              </a:xfrm>
              <a:blipFill>
                <a:blip r:embed="rId2"/>
                <a:stretch>
                  <a:fillRect l="-861" t="-1535" r="-1476"/>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5583936" y="85345"/>
            <a:ext cx="3487674" cy="2475739"/>
          </a:xfrm>
          <a:prstGeom prst="rect">
            <a:avLst/>
          </a:prstGeom>
        </p:spPr>
      </p:pic>
      <p:pic>
        <p:nvPicPr>
          <p:cNvPr id="4099" name="Picture 3" descr="../_images/transpose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4987" y="3091878"/>
            <a:ext cx="1838325" cy="1771651"/>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descr="../_images/transpose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84988" y="5086349"/>
            <a:ext cx="1838325" cy="1771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574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The Knight’s Tour Problem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011936"/>
                <a:ext cx="5660939" cy="5165027"/>
              </a:xfrm>
            </p:spPr>
            <p:txBody>
              <a:bodyPr>
                <a:normAutofit fontScale="92500" lnSpcReduction="10000"/>
              </a:bodyPr>
              <a:lstStyle/>
              <a:p>
                <a:r>
                  <a:rPr lang="en-NZ" dirty="0"/>
                  <a:t>The knight’s tour puzzle is played on a chess board with a single chess piece, the knight. </a:t>
                </a:r>
              </a:p>
              <a:p>
                <a:r>
                  <a:rPr lang="en-NZ" dirty="0"/>
                  <a:t>The object of the puzzle is to find a sequence of moves that allow the knight to visit every square on the board exactly once. </a:t>
                </a:r>
              </a:p>
              <a:p>
                <a:r>
                  <a:rPr lang="en-NZ" dirty="0"/>
                  <a:t>One such sequence is called a “tour.” </a:t>
                </a:r>
              </a:p>
              <a:p>
                <a:r>
                  <a:rPr lang="en-NZ" dirty="0"/>
                  <a:t>The upper bound on the number of possible legal tours for an eight-by-eight chessboard is known to be </a:t>
                </a:r>
                <a14:m>
                  <m:oMath xmlns:m="http://schemas.openxmlformats.org/officeDocument/2006/math">
                    <m:r>
                      <a:rPr lang="en-NZ" b="0" i="1" smtClean="0">
                        <a:latin typeface="Cambria Math" panose="02040503050406030204" pitchFamily="18" charset="0"/>
                      </a:rPr>
                      <m:t>1.305</m:t>
                    </m:r>
                    <m:r>
                      <a:rPr lang="en-NZ" b="0" i="1" smtClean="0">
                        <a:latin typeface="Cambria Math" panose="02040503050406030204" pitchFamily="18" charset="0"/>
                        <a:ea typeface="Cambria Math" panose="02040503050406030204" pitchFamily="18" charset="0"/>
                      </a:rPr>
                      <m:t>×</m:t>
                    </m:r>
                    <m:sSup>
                      <m:sSupPr>
                        <m:ctrlPr>
                          <a:rPr lang="en-NZ" b="0" i="1" smtClean="0">
                            <a:latin typeface="Cambria Math" panose="02040503050406030204" pitchFamily="18" charset="0"/>
                            <a:ea typeface="Cambria Math" panose="02040503050406030204" pitchFamily="18" charset="0"/>
                          </a:rPr>
                        </m:ctrlPr>
                      </m:sSupPr>
                      <m:e>
                        <m:r>
                          <a:rPr lang="en-NZ" b="0" i="1" smtClean="0">
                            <a:latin typeface="Cambria Math" panose="02040503050406030204" pitchFamily="18" charset="0"/>
                            <a:ea typeface="Cambria Math" panose="02040503050406030204" pitchFamily="18" charset="0"/>
                          </a:rPr>
                          <m:t>10</m:t>
                        </m:r>
                      </m:e>
                      <m:sup>
                        <m:r>
                          <a:rPr lang="en-NZ" b="0" i="1" smtClean="0">
                            <a:latin typeface="Cambria Math" panose="02040503050406030204" pitchFamily="18" charset="0"/>
                            <a:ea typeface="Cambria Math" panose="02040503050406030204" pitchFamily="18" charset="0"/>
                          </a:rPr>
                          <m:t>35</m:t>
                        </m:r>
                      </m:sup>
                    </m:sSup>
                  </m:oMath>
                </a14:m>
                <a:r>
                  <a:rPr lang="en-NZ" dirty="0"/>
                  <a:t> </a:t>
                </a:r>
              </a:p>
              <a:p>
                <a:pPr lvl="1"/>
                <a:r>
                  <a:rPr lang="en-NZ" dirty="0"/>
                  <a:t>however, there are even more possible dead ends!</a:t>
                </a:r>
              </a:p>
              <a:p>
                <a:r>
                  <a:rPr lang="en-US" dirty="0"/>
                  <a:t>Although computer scientists have studied many different algorithms to solve the knight’s tour problem, a graph search is one of the easiest to understand and program.</a:t>
                </a:r>
                <a:endParaRPr lang="en-NZ" dirty="0"/>
              </a:p>
              <a:p>
                <a:pPr lvl="1"/>
                <a:r>
                  <a:rPr lang="en-NZ" dirty="0"/>
                  <a:t>Represent the legal moves of a knight on a chessboard as a graph.</a:t>
                </a:r>
              </a:p>
              <a:p>
                <a:pPr lvl="1"/>
                <a:r>
                  <a:rPr lang="en-NZ" dirty="0"/>
                  <a:t>Use a graph algorithm to find a path of length                 </a:t>
                </a:r>
                <a14:m>
                  <m:oMath xmlns:m="http://schemas.openxmlformats.org/officeDocument/2006/math">
                    <m:r>
                      <a:rPr lang="en-NZ" i="1" dirty="0" smtClean="0">
                        <a:latin typeface="Cambria Math" panose="02040503050406030204" pitchFamily="18" charset="0"/>
                      </a:rPr>
                      <m:t>𝑟𝑜𝑤𝑠</m:t>
                    </m:r>
                    <m:r>
                      <a:rPr lang="en-NZ" i="1" dirty="0" smtClean="0">
                        <a:latin typeface="Cambria Math" panose="02040503050406030204" pitchFamily="18" charset="0"/>
                      </a:rPr>
                      <m:t>×</m:t>
                    </m:r>
                    <m:r>
                      <a:rPr lang="en-NZ" i="1" dirty="0" smtClean="0">
                        <a:latin typeface="Cambria Math" panose="02040503050406030204" pitchFamily="18" charset="0"/>
                      </a:rPr>
                      <m:t>𝑐𝑜𝑙𝑢𝑚𝑛𝑠</m:t>
                    </m:r>
                    <m:r>
                      <a:rPr lang="en-NZ" i="1" dirty="0" smtClean="0">
                        <a:latin typeface="Cambria Math" panose="02040503050406030204" pitchFamily="18" charset="0"/>
                      </a:rPr>
                      <m:t>−1 </m:t>
                    </m:r>
                  </m:oMath>
                </a14:m>
                <a:r>
                  <a:rPr lang="en-NZ" dirty="0"/>
                  <a:t>where every vertex on the graph is visited exactly once.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011936"/>
                <a:ext cx="5660939" cy="5165027"/>
              </a:xfrm>
              <a:blipFill>
                <a:blip r:embed="rId2"/>
                <a:stretch>
                  <a:fillRect l="-753" t="-1535" r="-431"/>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6289589" y="3734048"/>
            <a:ext cx="2743200" cy="2743200"/>
          </a:xfrm>
          <a:prstGeom prst="rect">
            <a:avLst/>
          </a:prstGeom>
        </p:spPr>
      </p:pic>
      <p:pic>
        <p:nvPicPr>
          <p:cNvPr id="4" name="Picture 3"/>
          <p:cNvPicPr>
            <a:picLocks noChangeAspect="1"/>
          </p:cNvPicPr>
          <p:nvPr/>
        </p:nvPicPr>
        <p:blipFill rotWithShape="1">
          <a:blip r:embed="rId4"/>
          <a:srcRect l="9372" t="3266" r="4130" b="10082"/>
          <a:stretch/>
        </p:blipFill>
        <p:spPr>
          <a:xfrm>
            <a:off x="6412992" y="292607"/>
            <a:ext cx="2414016" cy="2401825"/>
          </a:xfrm>
          <a:prstGeom prst="rect">
            <a:avLst/>
          </a:prstGeom>
          <a:ln>
            <a:solidFill>
              <a:schemeClr val="tx1"/>
            </a:solidFill>
          </a:ln>
        </p:spPr>
      </p:pic>
    </p:spTree>
    <p:extLst>
      <p:ext uri="{BB962C8B-B14F-4D97-AF65-F5344CB8AC3E}">
        <p14:creationId xmlns:p14="http://schemas.microsoft.com/office/powerpoint/2010/main" val="22463786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85345"/>
            <a:ext cx="5242560" cy="719328"/>
          </a:xfrm>
        </p:spPr>
        <p:txBody>
          <a:bodyPr>
            <a:normAutofit/>
          </a:bodyPr>
          <a:lstStyle/>
          <a:p>
            <a:r>
              <a:rPr lang="en-US" sz="2800" dirty="0"/>
              <a:t>Strongly Connected Components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70688" y="1011936"/>
                <a:ext cx="5437632" cy="5165027"/>
              </a:xfrm>
            </p:spPr>
            <p:txBody>
              <a:bodyPr/>
              <a:lstStyle/>
              <a:p>
                <a:r>
                  <a:rPr lang="en-US" dirty="0"/>
                  <a:t>We can now describe the algorithm to compute the strongly connected components for a graph.</a:t>
                </a:r>
              </a:p>
              <a:p>
                <a:pPr marL="457200" indent="-457200">
                  <a:buFont typeface="+mj-lt"/>
                  <a:buAutoNum type="arabicPeriod"/>
                </a:pPr>
                <a:r>
                  <a:rPr lang="en-US" dirty="0"/>
                  <a:t>Call </a:t>
                </a:r>
                <a:r>
                  <a:rPr lang="en-US" dirty="0" err="1"/>
                  <a:t>dfs</a:t>
                </a:r>
                <a:r>
                  <a:rPr lang="en-US" dirty="0"/>
                  <a:t> for the graph </a:t>
                </a:r>
                <a14:m>
                  <m:oMath xmlns:m="http://schemas.openxmlformats.org/officeDocument/2006/math">
                    <m:r>
                      <a:rPr lang="en-US" b="0" i="1" smtClean="0">
                        <a:latin typeface="Cambria Math" panose="02040503050406030204" pitchFamily="18" charset="0"/>
                      </a:rPr>
                      <m:t>𝐺</m:t>
                    </m:r>
                  </m:oMath>
                </a14:m>
                <a:r>
                  <a:rPr lang="en-US" dirty="0"/>
                  <a:t> to compute the finish times for each vertex.</a:t>
                </a:r>
              </a:p>
              <a:p>
                <a:pPr marL="457200" indent="-457200">
                  <a:buFont typeface="+mj-lt"/>
                  <a:buAutoNum type="arabicPeriod"/>
                </a:pPr>
                <a:r>
                  <a:rPr lang="en-US" dirty="0"/>
                  <a:t>Compute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𝐺</m:t>
                        </m:r>
                      </m:e>
                      <m:sup>
                        <m:r>
                          <a:rPr lang="en-US" b="0" i="1" smtClean="0">
                            <a:latin typeface="Cambria Math" panose="02040503050406030204" pitchFamily="18" charset="0"/>
                          </a:rPr>
                          <m:t>𝑇</m:t>
                        </m:r>
                      </m:sup>
                    </m:sSup>
                  </m:oMath>
                </a14:m>
                <a:r>
                  <a:rPr lang="en-US" dirty="0"/>
                  <a:t>.</a:t>
                </a:r>
              </a:p>
              <a:p>
                <a:pPr marL="457200" indent="-457200">
                  <a:buFont typeface="+mj-lt"/>
                  <a:buAutoNum type="arabicPeriod"/>
                </a:pPr>
                <a:r>
                  <a:rPr lang="en-US" dirty="0"/>
                  <a:t>Call </a:t>
                </a:r>
                <a:r>
                  <a:rPr lang="en-US" dirty="0" err="1"/>
                  <a:t>dfs</a:t>
                </a:r>
                <a:r>
                  <a:rPr lang="en-US" dirty="0"/>
                  <a:t> for the graph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𝐺</m:t>
                        </m:r>
                      </m:e>
                      <m:sup>
                        <m:r>
                          <a:rPr lang="en-US" b="0" i="1" smtClean="0">
                            <a:latin typeface="Cambria Math" panose="02040503050406030204" pitchFamily="18" charset="0"/>
                          </a:rPr>
                          <m:t>𝑇</m:t>
                        </m:r>
                      </m:sup>
                    </m:sSup>
                  </m:oMath>
                </a14:m>
                <a:r>
                  <a:rPr lang="en-US" dirty="0"/>
                  <a:t> but in the main loop of DFS explore each vertex in decreasing order of finish time.</a:t>
                </a:r>
              </a:p>
              <a:p>
                <a:pPr marL="457200" indent="-457200">
                  <a:buFont typeface="+mj-lt"/>
                  <a:buAutoNum type="arabicPeriod"/>
                </a:pPr>
                <a:r>
                  <a:rPr lang="en-US" dirty="0"/>
                  <a:t>Each tree in the forest computed in step 3 is a strongly connected component. </a:t>
                </a:r>
              </a:p>
              <a:p>
                <a:r>
                  <a:rPr lang="en-US" dirty="0"/>
                  <a:t>Output the vertex ids for each vertex in each tree in the forest to identify the component.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70688" y="1011936"/>
                <a:ext cx="5437632" cy="5165027"/>
              </a:xfrm>
              <a:blipFill>
                <a:blip r:embed="rId2"/>
                <a:stretch>
                  <a:fillRect l="-1345" t="-1299" r="-1682"/>
                </a:stretch>
              </a:blipFill>
            </p:spPr>
            <p:txBody>
              <a:bodyPr/>
              <a:lstStyle/>
              <a:p>
                <a:r>
                  <a:rPr lang="en-US">
                    <a:noFill/>
                  </a:rPr>
                  <a:t> </a:t>
                </a:r>
              </a:p>
            </p:txBody>
          </p:sp>
        </mc:Fallback>
      </mc:AlternateContent>
      <p:pic>
        <p:nvPicPr>
          <p:cNvPr id="5123" name="Picture 3" descr="../_images/scc1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8752" y="85345"/>
            <a:ext cx="2845247" cy="2011679"/>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 descr="../_images/scc1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8752" y="2272912"/>
            <a:ext cx="2816352" cy="1991250"/>
          </a:xfrm>
          <a:prstGeom prst="rect">
            <a:avLst/>
          </a:prstGeom>
          <a:noFill/>
          <a:extLst>
            <a:ext uri="{909E8E84-426E-40DD-AFC4-6F175D3DCCD1}">
              <a14:hiddenFill xmlns:a14="http://schemas.microsoft.com/office/drawing/2010/main">
                <a:solidFill>
                  <a:srgbClr val="FFFFFF"/>
                </a:solidFill>
              </a14:hiddenFill>
            </a:ext>
          </a:extLst>
        </p:spPr>
      </p:pic>
      <p:pic>
        <p:nvPicPr>
          <p:cNvPr id="5127" name="Picture 7" descr="../_images/sccfores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9424" y="4440050"/>
            <a:ext cx="2828544" cy="241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122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Shortest Path Problems</a:t>
            </a:r>
          </a:p>
        </p:txBody>
      </p:sp>
      <p:sp>
        <p:nvSpPr>
          <p:cNvPr id="3" name="Content Placeholder 2"/>
          <p:cNvSpPr>
            <a:spLocks noGrp="1"/>
          </p:cNvSpPr>
          <p:nvPr>
            <p:ph idx="1"/>
          </p:nvPr>
        </p:nvSpPr>
        <p:spPr>
          <a:xfrm>
            <a:off x="628650" y="804673"/>
            <a:ext cx="7886700" cy="3368799"/>
          </a:xfrm>
        </p:spPr>
        <p:txBody>
          <a:bodyPr>
            <a:normAutofit/>
          </a:bodyPr>
          <a:lstStyle/>
          <a:p>
            <a:r>
              <a:rPr lang="en-US" dirty="0"/>
              <a:t>The figure on the bottom right shows a small example of a weighted graph that represents the interconnection of routers in the Internet.</a:t>
            </a:r>
          </a:p>
          <a:p>
            <a:r>
              <a:rPr lang="en-US" dirty="0"/>
              <a:t>The problem that we want to solve is to find the path with the smallest total weight along which to route any given message. </a:t>
            </a:r>
          </a:p>
          <a:p>
            <a:r>
              <a:rPr lang="en-US" dirty="0"/>
              <a:t>This problem should sound familiar because it is similar to the problem we solved using a breadth first search, except that here we are concerned with the total weight of the path rather than the number of hops in the path. </a:t>
            </a:r>
          </a:p>
          <a:p>
            <a:r>
              <a:rPr lang="en-US" dirty="0"/>
              <a:t>It should be noted that if all the weights are equal, the problem is the same.</a:t>
            </a:r>
            <a:endParaRPr lang="en-NZ" dirty="0"/>
          </a:p>
        </p:txBody>
      </p:sp>
      <p:pic>
        <p:nvPicPr>
          <p:cNvPr id="6146" name="Picture 2" descr="../_images/Interne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754842"/>
            <a:ext cx="4322826" cy="160376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_images/routeGraph.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4875" y="3994972"/>
            <a:ext cx="4429125" cy="2647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0882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5345"/>
            <a:ext cx="7886700" cy="463295"/>
          </a:xfrm>
        </p:spPr>
        <p:txBody>
          <a:bodyPr>
            <a:normAutofit fontScale="90000"/>
          </a:bodyPr>
          <a:lstStyle/>
          <a:p>
            <a:r>
              <a:rPr lang="en-US" dirty="0" err="1"/>
              <a:t>Dijkstra’s</a:t>
            </a:r>
            <a:r>
              <a:rPr lang="en-US" dirty="0"/>
              <a:t> Algorithm</a:t>
            </a:r>
          </a:p>
        </p:txBody>
      </p:sp>
      <p:sp>
        <p:nvSpPr>
          <p:cNvPr id="3" name="Content Placeholder 2"/>
          <p:cNvSpPr>
            <a:spLocks noGrp="1"/>
          </p:cNvSpPr>
          <p:nvPr>
            <p:ph idx="1"/>
          </p:nvPr>
        </p:nvSpPr>
        <p:spPr>
          <a:xfrm>
            <a:off x="0" y="646177"/>
            <a:ext cx="9144000" cy="1816608"/>
          </a:xfrm>
        </p:spPr>
        <p:txBody>
          <a:bodyPr>
            <a:normAutofit fontScale="85000" lnSpcReduction="20000"/>
          </a:bodyPr>
          <a:lstStyle/>
          <a:p>
            <a:r>
              <a:rPr lang="en-US" dirty="0" err="1"/>
              <a:t>Dijkstra’s</a:t>
            </a:r>
            <a:r>
              <a:rPr lang="en-US" dirty="0"/>
              <a:t> algorithm is an iterative algorithm that provides us with the shortest path from one particular starting node to all other nodes in the graph.</a:t>
            </a:r>
          </a:p>
          <a:p>
            <a:r>
              <a:rPr lang="en-US" dirty="0"/>
              <a:t>To keep track of the total cost from the start node to each destination we will make use of the </a:t>
            </a:r>
            <a:r>
              <a:rPr lang="en-US" dirty="0" err="1">
                <a:latin typeface="Consolas" panose="020B0609020204030204" pitchFamily="49" charset="0"/>
                <a:cs typeface="Consolas" panose="020B0609020204030204" pitchFamily="49" charset="0"/>
              </a:rPr>
              <a:t>dist</a:t>
            </a:r>
            <a:r>
              <a:rPr lang="en-US" dirty="0"/>
              <a:t> instance variable in the Vertex class. </a:t>
            </a:r>
          </a:p>
          <a:p>
            <a:r>
              <a:rPr lang="en-US" dirty="0"/>
              <a:t>The </a:t>
            </a:r>
            <a:r>
              <a:rPr lang="en-US" dirty="0" err="1">
                <a:latin typeface="Consolas" panose="020B0609020204030204" pitchFamily="49" charset="0"/>
                <a:cs typeface="Consolas" panose="020B0609020204030204" pitchFamily="49" charset="0"/>
              </a:rPr>
              <a:t>dist</a:t>
            </a:r>
            <a:r>
              <a:rPr lang="en-US" dirty="0"/>
              <a:t> instance variable will contain the current total weight of the smallest weight path from the start to the vertex in question. </a:t>
            </a:r>
          </a:p>
          <a:p>
            <a:r>
              <a:rPr lang="en-US" dirty="0"/>
              <a:t>The value that is used to determine the order of the objects in the priority queue is </a:t>
            </a:r>
            <a:r>
              <a:rPr lang="en-US" dirty="0">
                <a:latin typeface="Consolas" panose="020B0609020204030204" pitchFamily="49" charset="0"/>
                <a:cs typeface="Consolas" panose="020B0609020204030204" pitchFamily="49" charset="0"/>
              </a:rPr>
              <a:t>dist</a:t>
            </a:r>
            <a:r>
              <a:rPr lang="en-US" dirty="0"/>
              <a:t>.</a:t>
            </a:r>
          </a:p>
        </p:txBody>
      </p:sp>
      <p:pic>
        <p:nvPicPr>
          <p:cNvPr id="4" name="Picture 3"/>
          <p:cNvPicPr>
            <a:picLocks noChangeAspect="1"/>
          </p:cNvPicPr>
          <p:nvPr/>
        </p:nvPicPr>
        <p:blipFill rotWithShape="1">
          <a:blip r:embed="rId2"/>
          <a:srcRect t="1090" b="59055"/>
          <a:stretch/>
        </p:blipFill>
        <p:spPr>
          <a:xfrm>
            <a:off x="-120054" y="2560322"/>
            <a:ext cx="9384108" cy="2060448"/>
          </a:xfrm>
          <a:prstGeom prst="rect">
            <a:avLst/>
          </a:prstGeom>
        </p:spPr>
      </p:pic>
      <p:pic>
        <p:nvPicPr>
          <p:cNvPr id="5" name="Picture 4"/>
          <p:cNvPicPr>
            <a:picLocks noChangeAspect="1"/>
          </p:cNvPicPr>
          <p:nvPr/>
        </p:nvPicPr>
        <p:blipFill rotWithShape="1">
          <a:blip r:embed="rId2"/>
          <a:srcRect t="55378" b="1722"/>
          <a:stretch/>
        </p:blipFill>
        <p:spPr>
          <a:xfrm>
            <a:off x="-120054" y="4620770"/>
            <a:ext cx="9388564" cy="2218944"/>
          </a:xfrm>
          <a:prstGeom prst="rect">
            <a:avLst/>
          </a:prstGeom>
        </p:spPr>
      </p:pic>
    </p:spTree>
    <p:extLst>
      <p:ext uri="{BB962C8B-B14F-4D97-AF65-F5344CB8AC3E}">
        <p14:creationId xmlns:p14="http://schemas.microsoft.com/office/powerpoint/2010/main" val="35596033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Building the Knight’s Tour Graph</a:t>
            </a:r>
          </a:p>
        </p:txBody>
      </p:sp>
      <p:sp>
        <p:nvSpPr>
          <p:cNvPr id="3" name="Content Placeholder 2"/>
          <p:cNvSpPr>
            <a:spLocks noGrp="1"/>
          </p:cNvSpPr>
          <p:nvPr>
            <p:ph idx="1"/>
          </p:nvPr>
        </p:nvSpPr>
        <p:spPr>
          <a:xfrm>
            <a:off x="628650" y="1011937"/>
            <a:ext cx="7886700" cy="1830118"/>
          </a:xfrm>
        </p:spPr>
        <p:txBody>
          <a:bodyPr/>
          <a:lstStyle/>
          <a:p>
            <a:r>
              <a:rPr lang="en-NZ" dirty="0"/>
              <a:t>To represent the knight’s tour problem as a graph we will use the following two ideas: </a:t>
            </a:r>
          </a:p>
          <a:p>
            <a:pPr lvl="1"/>
            <a:r>
              <a:rPr lang="en-NZ" dirty="0"/>
              <a:t>Each square on the chessboard can be represented as a node in the graph. </a:t>
            </a:r>
          </a:p>
          <a:p>
            <a:pPr lvl="1"/>
            <a:r>
              <a:rPr lang="en-NZ" dirty="0"/>
              <a:t>Each legal move by the knight can be represented as an edge in the graph.</a:t>
            </a:r>
          </a:p>
        </p:txBody>
      </p:sp>
      <p:pic>
        <p:nvPicPr>
          <p:cNvPr id="4" name="Picture 3"/>
          <p:cNvPicPr>
            <a:picLocks noChangeAspect="1"/>
          </p:cNvPicPr>
          <p:nvPr/>
        </p:nvPicPr>
        <p:blipFill rotWithShape="1">
          <a:blip r:embed="rId2"/>
          <a:srcRect t="2729" r="1231" b="2197"/>
          <a:stretch/>
        </p:blipFill>
        <p:spPr>
          <a:xfrm>
            <a:off x="999353" y="2656701"/>
            <a:ext cx="6863974" cy="3744099"/>
          </a:xfrm>
          <a:prstGeom prst="rect">
            <a:avLst/>
          </a:prstGeom>
        </p:spPr>
      </p:pic>
    </p:spTree>
    <p:extLst>
      <p:ext uri="{BB962C8B-B14F-4D97-AF65-F5344CB8AC3E}">
        <p14:creationId xmlns:p14="http://schemas.microsoft.com/office/powerpoint/2010/main" val="32259839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NZ" sz="2400" dirty="0"/>
              <a:t>Complete graph of possible moves on an eight-by-eight board</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011936"/>
                <a:ext cx="4510216" cy="5165027"/>
              </a:xfrm>
            </p:spPr>
            <p:txBody>
              <a:bodyPr>
                <a:normAutofit fontScale="92500" lnSpcReduction="10000"/>
              </a:bodyPr>
              <a:lstStyle/>
              <a:p>
                <a:r>
                  <a:rPr lang="en-US" dirty="0"/>
                  <a:t>The Figure on the right shows the complete graph of possible moves on an </a:t>
                </a:r>
                <a14:m>
                  <m:oMath xmlns:m="http://schemas.openxmlformats.org/officeDocument/2006/math">
                    <m:r>
                      <a:rPr lang="en-NZ" b="0" i="1" smtClean="0">
                        <a:latin typeface="Cambria Math" panose="02040503050406030204" pitchFamily="18" charset="0"/>
                      </a:rPr>
                      <m:t>8</m:t>
                    </m:r>
                    <m:r>
                      <a:rPr lang="en-NZ" b="0" i="1" smtClean="0">
                        <a:latin typeface="Cambria Math" panose="02040503050406030204" pitchFamily="18" charset="0"/>
                        <a:ea typeface="Cambria Math" panose="02040503050406030204" pitchFamily="18" charset="0"/>
                      </a:rPr>
                      <m:t>×8</m:t>
                    </m:r>
                  </m:oMath>
                </a14:m>
                <a:r>
                  <a:rPr lang="en-US" dirty="0"/>
                  <a:t> board</a:t>
                </a:r>
                <a:endParaRPr lang="en-NZ" dirty="0"/>
              </a:p>
              <a:p>
                <a:r>
                  <a:rPr lang="en-NZ" dirty="0"/>
                  <a:t>There are exactly 336 edges in the graph. </a:t>
                </a:r>
              </a:p>
              <a:p>
                <a:r>
                  <a:rPr lang="en-NZ" dirty="0"/>
                  <a:t>Notice that the vertices corresponding to the edges of the board have fewer connections (legal moves) than the vertices in the middle of the board. </a:t>
                </a:r>
              </a:p>
              <a:p>
                <a:r>
                  <a:rPr lang="en-NZ" dirty="0"/>
                  <a:t>Once again we can see how sparse the graph is.</a:t>
                </a:r>
              </a:p>
              <a:p>
                <a:r>
                  <a:rPr lang="en-NZ" dirty="0"/>
                  <a:t>If the graph was fully connected there would be </a:t>
                </a:r>
                <a14:m>
                  <m:oMath xmlns:m="http://schemas.openxmlformats.org/officeDocument/2006/math">
                    <m:r>
                      <a:rPr lang="en-US" b="0" i="1" smtClean="0">
                        <a:latin typeface="Cambria Math" panose="02040503050406030204" pitchFamily="18" charset="0"/>
                      </a:rPr>
                      <m:t>64</m:t>
                    </m:r>
                    <m:r>
                      <a:rPr lang="en-US" b="0" i="1" smtClean="0">
                        <a:latin typeface="Cambria Math" panose="02040503050406030204" pitchFamily="18" charset="0"/>
                        <a:ea typeface="Cambria Math" panose="02040503050406030204" pitchFamily="18" charset="0"/>
                      </a:rPr>
                      <m:t>×64=4,096</m:t>
                    </m:r>
                  </m:oMath>
                </a14:m>
                <a:r>
                  <a:rPr lang="en-NZ" dirty="0"/>
                  <a:t> edges. </a:t>
                </a:r>
              </a:p>
              <a:p>
                <a:r>
                  <a:rPr lang="en-NZ" dirty="0"/>
                  <a:t>Once again, a sparse graph</a:t>
                </a:r>
              </a:p>
              <a:p>
                <a:pPr lvl="1"/>
                <a14:m>
                  <m:oMath xmlns:m="http://schemas.openxmlformats.org/officeDocument/2006/math">
                    <m:f>
                      <m:fPr>
                        <m:ctrlPr>
                          <a:rPr lang="en-NZ" i="1" smtClean="0">
                            <a:latin typeface="Cambria Math" panose="02040503050406030204" pitchFamily="18" charset="0"/>
                          </a:rPr>
                        </m:ctrlPr>
                      </m:fPr>
                      <m:num>
                        <m:r>
                          <a:rPr lang="en-NZ" b="0" i="1" smtClean="0">
                            <a:latin typeface="Cambria Math" panose="02040503050406030204" pitchFamily="18" charset="0"/>
                          </a:rPr>
                          <m:t>336</m:t>
                        </m:r>
                      </m:num>
                      <m:den>
                        <m:r>
                          <a:rPr lang="en-NZ" b="0" i="1" smtClean="0">
                            <a:latin typeface="Cambria Math" panose="02040503050406030204" pitchFamily="18" charset="0"/>
                          </a:rPr>
                          <m:t>4096</m:t>
                        </m:r>
                      </m:den>
                    </m:f>
                    <m:r>
                      <a:rPr lang="en-NZ" b="0" i="1" smtClean="0">
                        <a:latin typeface="Cambria Math" panose="02040503050406030204" pitchFamily="18" charset="0"/>
                        <a:ea typeface="Cambria Math" panose="02040503050406030204" pitchFamily="18" charset="0"/>
                      </a:rPr>
                      <m:t>≈</m:t>
                    </m:r>
                    <m:r>
                      <a:rPr lang="en-NZ" b="0" i="1" smtClean="0">
                        <a:latin typeface="Cambria Math" panose="02040503050406030204" pitchFamily="18" charset="0"/>
                      </a:rPr>
                      <m:t>0.08203</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8.2%</m:t>
                    </m:r>
                  </m:oMath>
                </a14:m>
                <a:endParaRPr lang="en-US" b="0" dirty="0"/>
              </a:p>
              <a:p>
                <a:r>
                  <a:rPr lang="en-NZ" dirty="0"/>
                  <a:t>An adjacency matrix representation of this graph would be only 8.2% full</a:t>
                </a:r>
              </a:p>
              <a:p>
                <a:pPr lvl="1"/>
                <a:r>
                  <a:rPr lang="en-NZ" dirty="0"/>
                  <a:t>The list/map representation is much more efficient in terms of storage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011936"/>
                <a:ext cx="4510216" cy="5165027"/>
              </a:xfrm>
              <a:blipFill>
                <a:blip r:embed="rId2"/>
                <a:stretch>
                  <a:fillRect l="-946" t="-1535" r="-2297"/>
                </a:stretch>
              </a:blipFill>
            </p:spPr>
            <p:txBody>
              <a:bodyPr/>
              <a:lstStyle/>
              <a:p>
                <a:r>
                  <a:rPr lang="en-US">
                    <a:noFill/>
                  </a:rPr>
                  <a:t> </a:t>
                </a:r>
              </a:p>
            </p:txBody>
          </p:sp>
        </mc:Fallback>
      </mc:AlternateContent>
      <p:pic>
        <p:nvPicPr>
          <p:cNvPr id="4098" name="Picture 2" descr="../_images/bigknigh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05899">
            <a:off x="4426565" y="1322914"/>
            <a:ext cx="4747580" cy="4543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8230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Breadth First Search and Depth First Search</a:t>
            </a:r>
          </a:p>
        </p:txBody>
      </p:sp>
      <p:sp>
        <p:nvSpPr>
          <p:cNvPr id="3" name="Content Placeholder 2"/>
          <p:cNvSpPr>
            <a:spLocks noGrp="1"/>
          </p:cNvSpPr>
          <p:nvPr>
            <p:ph idx="1"/>
          </p:nvPr>
        </p:nvSpPr>
        <p:spPr/>
        <p:txBody>
          <a:bodyPr>
            <a:normAutofit/>
          </a:bodyPr>
          <a:lstStyle/>
          <a:p>
            <a:r>
              <a:rPr lang="en-NZ" sz="1600" b="1" dirty="0"/>
              <a:t>Breadth-first search (BFS)</a:t>
            </a:r>
            <a:r>
              <a:rPr lang="en-NZ" sz="1600" dirty="0"/>
              <a:t> is an algorithm for traversing or searching graph data structures. </a:t>
            </a:r>
          </a:p>
          <a:p>
            <a:pPr lvl="1"/>
            <a:r>
              <a:rPr lang="en-NZ" sz="1200" dirty="0"/>
              <a:t>Recall that a tree is just a type of graph</a:t>
            </a:r>
          </a:p>
          <a:p>
            <a:r>
              <a:rPr lang="en-NZ" sz="1600" b="1" dirty="0"/>
              <a:t>BFS</a:t>
            </a:r>
            <a:r>
              <a:rPr lang="en-NZ" sz="1600" dirty="0"/>
              <a:t> starts at the tree root (or some arbitrary node of a graph), and explores all of the </a:t>
            </a:r>
            <a:r>
              <a:rPr lang="en-NZ" sz="1600" dirty="0" err="1"/>
              <a:t>neighbor</a:t>
            </a:r>
            <a:r>
              <a:rPr lang="en-NZ" sz="1600" dirty="0"/>
              <a:t> nodes at the present depth prior to moving on to the nodes at the next depth level.</a:t>
            </a:r>
          </a:p>
          <a:p>
            <a:r>
              <a:rPr lang="en-NZ" sz="1600" dirty="0"/>
              <a:t>This is in contrast to </a:t>
            </a:r>
            <a:r>
              <a:rPr lang="en-NZ" sz="1600" b="1" dirty="0"/>
              <a:t>Depth-first search (DFS)</a:t>
            </a:r>
            <a:r>
              <a:rPr lang="en-NZ" sz="1600" dirty="0"/>
              <a:t> another algorithm for traversing or searching </a:t>
            </a:r>
            <a:r>
              <a:rPr lang="en-NZ" sz="1600" dirty="0" smtClean="0"/>
              <a:t>a tree </a:t>
            </a:r>
            <a:r>
              <a:rPr lang="en-NZ" sz="1600" dirty="0"/>
              <a:t>or graph data structures. </a:t>
            </a:r>
          </a:p>
          <a:p>
            <a:r>
              <a:rPr lang="en-NZ" sz="1600" b="1" dirty="0"/>
              <a:t>DFS</a:t>
            </a:r>
            <a:r>
              <a:rPr lang="en-NZ" sz="1600" dirty="0"/>
              <a:t> starts at the root node (selecting some arbitrary node as the root node in the case of a graph) and explores as far as possible along each branch before backtracking.</a:t>
            </a:r>
          </a:p>
          <a:p>
            <a:endParaRPr lang="en-NZ" sz="1600" dirty="0"/>
          </a:p>
        </p:txBody>
      </p:sp>
      <p:pic>
        <p:nvPicPr>
          <p:cNvPr id="3074" name="Picture 2" descr="Order in which the nodes get expand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076" y="4096867"/>
            <a:ext cx="4159123" cy="266183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Order in which the nodes get expand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7483" y="4096866"/>
            <a:ext cx="4159123" cy="266183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373767" y="3727534"/>
            <a:ext cx="2608599" cy="369332"/>
          </a:xfrm>
          <a:prstGeom prst="rect">
            <a:avLst/>
          </a:prstGeom>
        </p:spPr>
        <p:txBody>
          <a:bodyPr wrap="none">
            <a:spAutoFit/>
          </a:bodyPr>
          <a:lstStyle/>
          <a:p>
            <a:r>
              <a:rPr lang="en-NZ" b="1" dirty="0"/>
              <a:t>Breadth-first search (BFS)</a:t>
            </a:r>
            <a:endParaRPr lang="en-US" dirty="0"/>
          </a:p>
        </p:txBody>
      </p:sp>
      <p:sp>
        <p:nvSpPr>
          <p:cNvPr id="6" name="Rectangle 5"/>
          <p:cNvSpPr/>
          <p:nvPr/>
        </p:nvSpPr>
        <p:spPr>
          <a:xfrm>
            <a:off x="5887474" y="3727534"/>
            <a:ext cx="2552558" cy="369332"/>
          </a:xfrm>
          <a:prstGeom prst="rect">
            <a:avLst/>
          </a:prstGeom>
        </p:spPr>
        <p:txBody>
          <a:bodyPr wrap="none">
            <a:spAutoFit/>
          </a:bodyPr>
          <a:lstStyle/>
          <a:p>
            <a:r>
              <a:rPr lang="en-NZ" dirty="0"/>
              <a:t> </a:t>
            </a:r>
            <a:r>
              <a:rPr lang="en-NZ" b="1" dirty="0"/>
              <a:t>Depth-first search (DFS)</a:t>
            </a:r>
            <a:r>
              <a:rPr lang="en-NZ" dirty="0"/>
              <a:t> </a:t>
            </a:r>
            <a:endParaRPr lang="en-US" dirty="0"/>
          </a:p>
        </p:txBody>
      </p:sp>
      <p:sp>
        <p:nvSpPr>
          <p:cNvPr id="8" name="Rectangle 7"/>
          <p:cNvSpPr/>
          <p:nvPr/>
        </p:nvSpPr>
        <p:spPr>
          <a:xfrm>
            <a:off x="4572000" y="3727534"/>
            <a:ext cx="4389924" cy="3096779"/>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3894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NZ" dirty="0"/>
              <a:t>Implementing Knight’s Tour using depth first search (DFS)</a:t>
            </a:r>
          </a:p>
        </p:txBody>
      </p:sp>
      <p:sp>
        <p:nvSpPr>
          <p:cNvPr id="3" name="Content Placeholder 2"/>
          <p:cNvSpPr>
            <a:spLocks noGrp="1"/>
          </p:cNvSpPr>
          <p:nvPr>
            <p:ph idx="1"/>
          </p:nvPr>
        </p:nvSpPr>
        <p:spPr>
          <a:xfrm>
            <a:off x="146305" y="1011936"/>
            <a:ext cx="5888736" cy="5730508"/>
          </a:xfrm>
        </p:spPr>
        <p:txBody>
          <a:bodyPr>
            <a:normAutofit lnSpcReduction="10000"/>
          </a:bodyPr>
          <a:lstStyle/>
          <a:p>
            <a:r>
              <a:rPr lang="en-US" dirty="0"/>
              <a:t>The search algorithm we will use to solve the knight’s tour problem is called </a:t>
            </a:r>
            <a:r>
              <a:rPr lang="en-US" b="1" dirty="0"/>
              <a:t>depth first search</a:t>
            </a:r>
            <a:r>
              <a:rPr lang="en-US" dirty="0"/>
              <a:t> (</a:t>
            </a:r>
            <a:r>
              <a:rPr lang="en-US" b="1" dirty="0"/>
              <a:t>DFS</a:t>
            </a:r>
            <a:r>
              <a:rPr lang="en-US" dirty="0"/>
              <a:t>). </a:t>
            </a:r>
          </a:p>
          <a:p>
            <a:r>
              <a:rPr lang="en-US" dirty="0"/>
              <a:t>Whereas the breadth first search algorithm discussed in the previous class builds a search tree one level at a time, a depth first search creates a search tree by exploring one branch of the tree as deeply as possible.</a:t>
            </a:r>
          </a:p>
          <a:p>
            <a:r>
              <a:rPr lang="en-US" dirty="0"/>
              <a:t>The depth first exploration of the graph is exactly what we need in order to find a path that has exactly 63 edges</a:t>
            </a:r>
            <a:r>
              <a:rPr lang="en-US" dirty="0" smtClean="0"/>
              <a:t>.</a:t>
            </a:r>
          </a:p>
          <a:p>
            <a:pPr lvl="1"/>
            <a:r>
              <a:rPr lang="en-US" dirty="0" smtClean="0"/>
              <a:t>We would never finish if we adopted a BFS approach</a:t>
            </a:r>
          </a:p>
          <a:p>
            <a:pPr lvl="2"/>
            <a:r>
              <a:rPr lang="en-US" dirty="0" smtClean="0"/>
              <a:t>Why?</a:t>
            </a:r>
            <a:endParaRPr lang="en-US" dirty="0"/>
          </a:p>
          <a:p>
            <a:pPr lvl="1"/>
            <a:r>
              <a:rPr lang="en-US" dirty="0"/>
              <a:t>63 edges means the algorithm has visited all 64 vertices in the graph</a:t>
            </a:r>
          </a:p>
          <a:p>
            <a:r>
              <a:rPr lang="en-US" dirty="0"/>
              <a:t>When the depth first search algorithm finds a dead end (a place in the graph where there are no more moves possible) it backs up the tree to the previous deepest vertex that allows it to make a legal move.</a:t>
            </a:r>
          </a:p>
          <a:p>
            <a:endParaRPr lang="en-US" dirty="0"/>
          </a:p>
          <a:p>
            <a:endParaRPr lang="en-US" dirty="0"/>
          </a:p>
          <a:p>
            <a:endParaRPr lang="en-NZ" dirty="0"/>
          </a:p>
        </p:txBody>
      </p:sp>
      <p:pic>
        <p:nvPicPr>
          <p:cNvPr id="4" name="Picture 3"/>
          <p:cNvPicPr>
            <a:picLocks noChangeAspect="1"/>
          </p:cNvPicPr>
          <p:nvPr/>
        </p:nvPicPr>
        <p:blipFill>
          <a:blip r:embed="rId2"/>
          <a:stretch>
            <a:fillRect/>
          </a:stretch>
        </p:blipFill>
        <p:spPr>
          <a:xfrm>
            <a:off x="6289589" y="3734048"/>
            <a:ext cx="2743200" cy="2743200"/>
          </a:xfrm>
          <a:prstGeom prst="rect">
            <a:avLst/>
          </a:prstGeom>
        </p:spPr>
      </p:pic>
      <p:pic>
        <p:nvPicPr>
          <p:cNvPr id="1026" name="Picture 2" descr="Depth-first search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4074" y="1011936"/>
            <a:ext cx="2979926" cy="1909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9591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71" y="102438"/>
            <a:ext cx="2767694" cy="1009925"/>
          </a:xfrm>
        </p:spPr>
        <p:txBody>
          <a:bodyPr>
            <a:noAutofit/>
          </a:bodyPr>
          <a:lstStyle/>
          <a:p>
            <a:r>
              <a:rPr lang="en-US" sz="2400" dirty="0"/>
              <a:t>Finding a complete path through a graph with </a:t>
            </a:r>
            <a:r>
              <a:rPr lang="en-US" sz="2400" dirty="0" err="1"/>
              <a:t>knightTour</a:t>
            </a:r>
            <a:endParaRPr lang="en-US" sz="2400" dirty="0"/>
          </a:p>
        </p:txBody>
      </p:sp>
      <p:pic>
        <p:nvPicPr>
          <p:cNvPr id="5" name="Picture 4"/>
          <p:cNvPicPr>
            <a:picLocks noChangeAspect="1"/>
          </p:cNvPicPr>
          <p:nvPr/>
        </p:nvPicPr>
        <p:blipFill rotWithShape="1">
          <a:blip r:embed="rId2"/>
          <a:srcRect t="5021"/>
          <a:stretch/>
        </p:blipFill>
        <p:spPr>
          <a:xfrm>
            <a:off x="3245618" y="0"/>
            <a:ext cx="2743200" cy="1320834"/>
          </a:xfrm>
          <a:prstGeom prst="rect">
            <a:avLst/>
          </a:prstGeom>
        </p:spPr>
      </p:pic>
      <p:pic>
        <p:nvPicPr>
          <p:cNvPr id="6" name="Picture 5"/>
          <p:cNvPicPr>
            <a:picLocks noChangeAspect="1"/>
          </p:cNvPicPr>
          <p:nvPr/>
        </p:nvPicPr>
        <p:blipFill rotWithShape="1">
          <a:blip r:embed="rId3"/>
          <a:srcRect t="4297" b="1"/>
          <a:stretch/>
        </p:blipFill>
        <p:spPr>
          <a:xfrm>
            <a:off x="6179736" y="15476"/>
            <a:ext cx="2743200" cy="1330882"/>
          </a:xfrm>
          <a:prstGeom prst="rect">
            <a:avLst/>
          </a:prstGeom>
        </p:spPr>
      </p:pic>
      <p:pic>
        <p:nvPicPr>
          <p:cNvPr id="7" name="Picture 6"/>
          <p:cNvPicPr>
            <a:picLocks noChangeAspect="1"/>
          </p:cNvPicPr>
          <p:nvPr/>
        </p:nvPicPr>
        <p:blipFill rotWithShape="1">
          <a:blip r:embed="rId4"/>
          <a:srcRect t="5021"/>
          <a:stretch/>
        </p:blipFill>
        <p:spPr>
          <a:xfrm>
            <a:off x="0" y="1888112"/>
            <a:ext cx="2743200" cy="1320834"/>
          </a:xfrm>
          <a:prstGeom prst="rect">
            <a:avLst/>
          </a:prstGeom>
        </p:spPr>
      </p:pic>
      <p:pic>
        <p:nvPicPr>
          <p:cNvPr id="8" name="Picture 7"/>
          <p:cNvPicPr>
            <a:picLocks noChangeAspect="1"/>
          </p:cNvPicPr>
          <p:nvPr/>
        </p:nvPicPr>
        <p:blipFill rotWithShape="1">
          <a:blip r:embed="rId5"/>
          <a:srcRect t="1408"/>
          <a:stretch/>
        </p:blipFill>
        <p:spPr>
          <a:xfrm>
            <a:off x="3245618" y="1837870"/>
            <a:ext cx="2743200" cy="1371076"/>
          </a:xfrm>
          <a:prstGeom prst="rect">
            <a:avLst/>
          </a:prstGeom>
        </p:spPr>
      </p:pic>
      <p:pic>
        <p:nvPicPr>
          <p:cNvPr id="9" name="Picture 8"/>
          <p:cNvPicPr>
            <a:picLocks noChangeAspect="1"/>
          </p:cNvPicPr>
          <p:nvPr/>
        </p:nvPicPr>
        <p:blipFill rotWithShape="1">
          <a:blip r:embed="rId6"/>
          <a:srcRect t="1408"/>
          <a:stretch/>
        </p:blipFill>
        <p:spPr>
          <a:xfrm>
            <a:off x="6270171" y="1748414"/>
            <a:ext cx="2743200" cy="1371076"/>
          </a:xfrm>
          <a:prstGeom prst="rect">
            <a:avLst/>
          </a:prstGeom>
        </p:spPr>
      </p:pic>
      <p:pic>
        <p:nvPicPr>
          <p:cNvPr id="10" name="Picture 9"/>
          <p:cNvPicPr>
            <a:picLocks noChangeAspect="1"/>
          </p:cNvPicPr>
          <p:nvPr/>
        </p:nvPicPr>
        <p:blipFill rotWithShape="1">
          <a:blip r:embed="rId7"/>
          <a:srcRect t="4297" b="1"/>
          <a:stretch/>
        </p:blipFill>
        <p:spPr>
          <a:xfrm>
            <a:off x="86038" y="3737985"/>
            <a:ext cx="2743200" cy="1330883"/>
          </a:xfrm>
          <a:prstGeom prst="rect">
            <a:avLst/>
          </a:prstGeom>
        </p:spPr>
      </p:pic>
      <p:pic>
        <p:nvPicPr>
          <p:cNvPr id="11" name="Picture 10"/>
          <p:cNvPicPr>
            <a:picLocks noChangeAspect="1"/>
          </p:cNvPicPr>
          <p:nvPr/>
        </p:nvPicPr>
        <p:blipFill rotWithShape="1">
          <a:blip r:embed="rId8"/>
          <a:srcRect t="5021"/>
          <a:stretch/>
        </p:blipFill>
        <p:spPr>
          <a:xfrm>
            <a:off x="3245618" y="3725982"/>
            <a:ext cx="2743200" cy="1320834"/>
          </a:xfrm>
          <a:prstGeom prst="rect">
            <a:avLst/>
          </a:prstGeom>
        </p:spPr>
      </p:pic>
      <p:pic>
        <p:nvPicPr>
          <p:cNvPr id="12" name="Picture 11"/>
          <p:cNvPicPr>
            <a:picLocks noChangeAspect="1"/>
          </p:cNvPicPr>
          <p:nvPr/>
        </p:nvPicPr>
        <p:blipFill rotWithShape="1">
          <a:blip r:embed="rId9"/>
          <a:srcRect t="4297" b="1"/>
          <a:stretch/>
        </p:blipFill>
        <p:spPr>
          <a:xfrm>
            <a:off x="6270171" y="3715933"/>
            <a:ext cx="2743200" cy="1330883"/>
          </a:xfrm>
          <a:prstGeom prst="rect">
            <a:avLst/>
          </a:prstGeom>
        </p:spPr>
      </p:pic>
      <p:sp>
        <p:nvSpPr>
          <p:cNvPr id="15" name="Rectangle 14"/>
          <p:cNvSpPr/>
          <p:nvPr/>
        </p:nvSpPr>
        <p:spPr>
          <a:xfrm>
            <a:off x="86038" y="5343940"/>
            <a:ext cx="8836898" cy="1477328"/>
          </a:xfrm>
          <a:prstGeom prst="rect">
            <a:avLst/>
          </a:prstGeom>
        </p:spPr>
        <p:txBody>
          <a:bodyPr wrap="square">
            <a:spAutoFit/>
          </a:bodyPr>
          <a:lstStyle/>
          <a:p>
            <a:pPr marL="285750" indent="-285750">
              <a:buFont typeface="Arial" panose="020B0604020202020204" pitchFamily="34" charset="0"/>
              <a:buChar char="•"/>
            </a:pPr>
            <a:r>
              <a:rPr lang="en-US" dirty="0"/>
              <a:t>DFS also uses flags/colors to keep track of which vertices in the graph have been visited. </a:t>
            </a:r>
          </a:p>
          <a:p>
            <a:pPr marL="285750" indent="-285750">
              <a:buFont typeface="Arial" panose="020B0604020202020204" pitchFamily="34" charset="0"/>
              <a:buChar char="•"/>
            </a:pPr>
            <a:r>
              <a:rPr lang="en-US" dirty="0"/>
              <a:t>Unvisited vertices are colored white, and visited vertices are colored gray. </a:t>
            </a:r>
          </a:p>
          <a:p>
            <a:pPr marL="285750" indent="-285750">
              <a:buFont typeface="Arial" panose="020B0604020202020204" pitchFamily="34" charset="0"/>
              <a:buChar char="•"/>
            </a:pPr>
            <a:r>
              <a:rPr lang="en-US" b="1" dirty="0"/>
              <a:t>If all neighbors of a particular vertex have been explored and we have not yet reached our goal length of 64 vertices, we have reached a dead end. </a:t>
            </a:r>
          </a:p>
          <a:p>
            <a:pPr marL="285750" indent="-285750">
              <a:buFont typeface="Arial" panose="020B0604020202020204" pitchFamily="34" charset="0"/>
              <a:buChar char="•"/>
            </a:pPr>
            <a:r>
              <a:rPr lang="en-US" dirty="0"/>
              <a:t>When we reach a dead end we must backtrack. </a:t>
            </a:r>
          </a:p>
        </p:txBody>
      </p:sp>
      <p:sp>
        <p:nvSpPr>
          <p:cNvPr id="16" name="TextBox 15"/>
          <p:cNvSpPr txBox="1"/>
          <p:nvPr/>
        </p:nvSpPr>
        <p:spPr>
          <a:xfrm>
            <a:off x="3627455" y="1192469"/>
            <a:ext cx="1979526" cy="307777"/>
          </a:xfrm>
          <a:prstGeom prst="rect">
            <a:avLst/>
          </a:prstGeom>
          <a:noFill/>
        </p:spPr>
        <p:txBody>
          <a:bodyPr wrap="square" rtlCol="0">
            <a:spAutoFit/>
          </a:bodyPr>
          <a:lstStyle/>
          <a:p>
            <a:r>
              <a:rPr lang="en-US" sz="1400" dirty="0"/>
              <a:t>a) Start with node A</a:t>
            </a:r>
          </a:p>
        </p:txBody>
      </p:sp>
      <p:sp>
        <p:nvSpPr>
          <p:cNvPr id="17" name="TextBox 16"/>
          <p:cNvSpPr txBox="1"/>
          <p:nvPr/>
        </p:nvSpPr>
        <p:spPr>
          <a:xfrm>
            <a:off x="6561573" y="1182914"/>
            <a:ext cx="1979526" cy="307777"/>
          </a:xfrm>
          <a:prstGeom prst="rect">
            <a:avLst/>
          </a:prstGeom>
          <a:noFill/>
        </p:spPr>
        <p:txBody>
          <a:bodyPr wrap="square" rtlCol="0">
            <a:spAutoFit/>
          </a:bodyPr>
          <a:lstStyle/>
          <a:p>
            <a:r>
              <a:rPr lang="en-US" sz="1400" dirty="0"/>
              <a:t>b) Explore node B</a:t>
            </a:r>
          </a:p>
        </p:txBody>
      </p:sp>
      <p:sp>
        <p:nvSpPr>
          <p:cNvPr id="18" name="TextBox 17"/>
          <p:cNvSpPr txBox="1"/>
          <p:nvPr/>
        </p:nvSpPr>
        <p:spPr>
          <a:xfrm>
            <a:off x="381837" y="3074263"/>
            <a:ext cx="1979526" cy="307777"/>
          </a:xfrm>
          <a:prstGeom prst="rect">
            <a:avLst/>
          </a:prstGeom>
          <a:noFill/>
        </p:spPr>
        <p:txBody>
          <a:bodyPr wrap="square" rtlCol="0">
            <a:spAutoFit/>
          </a:bodyPr>
          <a:lstStyle/>
          <a:p>
            <a:r>
              <a:rPr lang="en-US" sz="1400" dirty="0"/>
              <a:t>c) Node C is a dead end</a:t>
            </a:r>
          </a:p>
        </p:txBody>
      </p:sp>
      <p:sp>
        <p:nvSpPr>
          <p:cNvPr id="19" name="TextBox 18"/>
          <p:cNvSpPr txBox="1"/>
          <p:nvPr/>
        </p:nvSpPr>
        <p:spPr>
          <a:xfrm>
            <a:off x="3627455" y="3074262"/>
            <a:ext cx="1979526" cy="307777"/>
          </a:xfrm>
          <a:prstGeom prst="rect">
            <a:avLst/>
          </a:prstGeom>
          <a:noFill/>
        </p:spPr>
        <p:txBody>
          <a:bodyPr wrap="square" rtlCol="0">
            <a:spAutoFit/>
          </a:bodyPr>
          <a:lstStyle/>
          <a:p>
            <a:r>
              <a:rPr lang="en-US" sz="1400" dirty="0"/>
              <a:t>d) Backtrack to B</a:t>
            </a:r>
          </a:p>
        </p:txBody>
      </p:sp>
      <p:sp>
        <p:nvSpPr>
          <p:cNvPr id="20" name="TextBox 19"/>
          <p:cNvSpPr txBox="1"/>
          <p:nvPr/>
        </p:nvSpPr>
        <p:spPr>
          <a:xfrm>
            <a:off x="6652008" y="3037371"/>
            <a:ext cx="2491992" cy="307777"/>
          </a:xfrm>
          <a:prstGeom prst="rect">
            <a:avLst/>
          </a:prstGeom>
          <a:noFill/>
        </p:spPr>
        <p:txBody>
          <a:bodyPr wrap="square" rtlCol="0">
            <a:spAutoFit/>
          </a:bodyPr>
          <a:lstStyle/>
          <a:p>
            <a:r>
              <a:rPr lang="en-US" sz="1400" dirty="0"/>
              <a:t>e) Explore next vertex</a:t>
            </a:r>
          </a:p>
        </p:txBody>
      </p:sp>
      <p:sp>
        <p:nvSpPr>
          <p:cNvPr id="21" name="TextBox 20"/>
          <p:cNvSpPr txBox="1"/>
          <p:nvPr/>
        </p:nvSpPr>
        <p:spPr>
          <a:xfrm>
            <a:off x="467875" y="4956056"/>
            <a:ext cx="1979526" cy="307777"/>
          </a:xfrm>
          <a:prstGeom prst="rect">
            <a:avLst/>
          </a:prstGeom>
          <a:noFill/>
        </p:spPr>
        <p:txBody>
          <a:bodyPr wrap="square" rtlCol="0">
            <a:spAutoFit/>
          </a:bodyPr>
          <a:lstStyle/>
          <a:p>
            <a:r>
              <a:rPr lang="en-US" sz="1400" dirty="0"/>
              <a:t>f) Explore node E</a:t>
            </a:r>
          </a:p>
        </p:txBody>
      </p:sp>
      <p:sp>
        <p:nvSpPr>
          <p:cNvPr id="22" name="TextBox 21"/>
          <p:cNvSpPr txBox="1"/>
          <p:nvPr/>
        </p:nvSpPr>
        <p:spPr>
          <a:xfrm>
            <a:off x="3795554" y="4887601"/>
            <a:ext cx="1979526" cy="307777"/>
          </a:xfrm>
          <a:prstGeom prst="rect">
            <a:avLst/>
          </a:prstGeom>
          <a:noFill/>
        </p:spPr>
        <p:txBody>
          <a:bodyPr wrap="square" rtlCol="0">
            <a:spAutoFit/>
          </a:bodyPr>
          <a:lstStyle/>
          <a:p>
            <a:r>
              <a:rPr lang="en-US" sz="1400" dirty="0"/>
              <a:t>g) Explore node F</a:t>
            </a:r>
          </a:p>
        </p:txBody>
      </p:sp>
      <p:sp>
        <p:nvSpPr>
          <p:cNvPr id="23" name="TextBox 22"/>
          <p:cNvSpPr txBox="1"/>
          <p:nvPr/>
        </p:nvSpPr>
        <p:spPr>
          <a:xfrm>
            <a:off x="6596742" y="4914979"/>
            <a:ext cx="2326194" cy="307777"/>
          </a:xfrm>
          <a:prstGeom prst="rect">
            <a:avLst/>
          </a:prstGeom>
          <a:noFill/>
        </p:spPr>
        <p:txBody>
          <a:bodyPr wrap="square" rtlCol="0">
            <a:spAutoFit/>
          </a:bodyPr>
          <a:lstStyle/>
          <a:p>
            <a:r>
              <a:rPr lang="en-US" sz="1400" dirty="0"/>
              <a:t>h) Explore node C and finish</a:t>
            </a:r>
          </a:p>
        </p:txBody>
      </p:sp>
    </p:spTree>
    <p:extLst>
      <p:ext uri="{BB962C8B-B14F-4D97-AF65-F5344CB8AC3E}">
        <p14:creationId xmlns:p14="http://schemas.microsoft.com/office/powerpoint/2010/main" val="6891770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5345"/>
            <a:ext cx="4834372" cy="719328"/>
          </a:xfrm>
        </p:spPr>
        <p:txBody>
          <a:bodyPr>
            <a:normAutofit fontScale="90000"/>
          </a:bodyPr>
          <a:lstStyle/>
          <a:p>
            <a:r>
              <a:rPr lang="en-US" dirty="0"/>
              <a:t>A complete tour of the board</a:t>
            </a:r>
          </a:p>
        </p:txBody>
      </p:sp>
      <p:sp>
        <p:nvSpPr>
          <p:cNvPr id="3" name="Content Placeholder 2"/>
          <p:cNvSpPr>
            <a:spLocks noGrp="1"/>
          </p:cNvSpPr>
          <p:nvPr>
            <p:ph idx="1"/>
          </p:nvPr>
        </p:nvSpPr>
        <p:spPr>
          <a:xfrm>
            <a:off x="0" y="1017652"/>
            <a:ext cx="4887384" cy="3560064"/>
          </a:xfrm>
        </p:spPr>
        <p:txBody>
          <a:bodyPr>
            <a:normAutofit lnSpcReduction="10000"/>
          </a:bodyPr>
          <a:lstStyle/>
          <a:p>
            <a:pPr marL="285750" indent="-285750"/>
            <a:r>
              <a:rPr lang="en-US" sz="2400" dirty="0"/>
              <a:t>In the </a:t>
            </a:r>
            <a:r>
              <a:rPr lang="en-US" sz="2400" b="1" dirty="0"/>
              <a:t>breadth first search</a:t>
            </a:r>
            <a:r>
              <a:rPr lang="en-US" sz="2400" dirty="0"/>
              <a:t> we used a </a:t>
            </a:r>
            <a:r>
              <a:rPr lang="en-US" sz="2400" b="1" dirty="0"/>
              <a:t>queue</a:t>
            </a:r>
            <a:r>
              <a:rPr lang="en-US" sz="2400" dirty="0"/>
              <a:t> to keep track of which vertex to visit next. </a:t>
            </a:r>
          </a:p>
          <a:p>
            <a:pPr marL="285750" indent="-285750"/>
            <a:endParaRPr lang="en-US" sz="2400" dirty="0"/>
          </a:p>
          <a:p>
            <a:pPr marL="285750" indent="-285750"/>
            <a:endParaRPr lang="en-US" sz="2400" dirty="0"/>
          </a:p>
          <a:p>
            <a:pPr marL="285750" indent="-285750"/>
            <a:endParaRPr lang="en-US" sz="2400" dirty="0"/>
          </a:p>
          <a:p>
            <a:pPr marL="285750" indent="-285750"/>
            <a:r>
              <a:rPr lang="en-US" sz="2400" dirty="0"/>
              <a:t>Since </a:t>
            </a:r>
            <a:r>
              <a:rPr lang="en-US" sz="2400" b="1" dirty="0"/>
              <a:t>depth first search</a:t>
            </a:r>
            <a:r>
              <a:rPr lang="en-US" sz="2400" dirty="0"/>
              <a:t> is recursive, we are implicitly using a </a:t>
            </a:r>
            <a:r>
              <a:rPr lang="en-US" sz="2400" b="1" dirty="0"/>
              <a:t>stack</a:t>
            </a:r>
            <a:r>
              <a:rPr lang="en-US" sz="2400" dirty="0"/>
              <a:t> to help us with our backtracking. </a:t>
            </a:r>
          </a:p>
          <a:p>
            <a:endParaRPr lang="en-US" dirty="0"/>
          </a:p>
        </p:txBody>
      </p:sp>
      <p:pic>
        <p:nvPicPr>
          <p:cNvPr id="4" name="Picture 3"/>
          <p:cNvPicPr>
            <a:picLocks noChangeAspect="1"/>
          </p:cNvPicPr>
          <p:nvPr/>
        </p:nvPicPr>
        <p:blipFill rotWithShape="1">
          <a:blip r:embed="rId2"/>
          <a:srcRect t="5563"/>
          <a:stretch/>
        </p:blipFill>
        <p:spPr>
          <a:xfrm>
            <a:off x="1036320" y="4473817"/>
            <a:ext cx="2432827" cy="2384184"/>
          </a:xfrm>
          <a:prstGeom prst="rect">
            <a:avLst/>
          </a:prstGeom>
        </p:spPr>
      </p:pic>
      <p:pic>
        <p:nvPicPr>
          <p:cNvPr id="7" name="Picture 6"/>
          <p:cNvPicPr>
            <a:picLocks noChangeAspect="1"/>
          </p:cNvPicPr>
          <p:nvPr/>
        </p:nvPicPr>
        <p:blipFill>
          <a:blip r:embed="rId3"/>
          <a:stretch>
            <a:fillRect/>
          </a:stretch>
        </p:blipFill>
        <p:spPr>
          <a:xfrm>
            <a:off x="4711254" y="2925700"/>
            <a:ext cx="2152650" cy="2381250"/>
          </a:xfrm>
          <a:prstGeom prst="rect">
            <a:avLst/>
          </a:prstGeom>
        </p:spPr>
      </p:pic>
      <p:pic>
        <p:nvPicPr>
          <p:cNvPr id="8" name="Picture 7"/>
          <p:cNvPicPr>
            <a:picLocks noChangeAspect="1"/>
          </p:cNvPicPr>
          <p:nvPr/>
        </p:nvPicPr>
        <p:blipFill>
          <a:blip r:embed="rId4"/>
          <a:stretch>
            <a:fillRect/>
          </a:stretch>
        </p:blipFill>
        <p:spPr>
          <a:xfrm>
            <a:off x="5001767" y="445009"/>
            <a:ext cx="1571625" cy="2352675"/>
          </a:xfrm>
          <a:prstGeom prst="rect">
            <a:avLst/>
          </a:prstGeom>
        </p:spPr>
      </p:pic>
      <p:pic>
        <p:nvPicPr>
          <p:cNvPr id="10" name="Picture 2" descr="Order in which the nodes get expande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40787" y="848370"/>
            <a:ext cx="2415548" cy="154595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Order in which the nodes get expanded"/>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28452" y="3250194"/>
            <a:ext cx="2415548" cy="1545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6566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rot="16200000">
            <a:off x="-994456" y="4393073"/>
            <a:ext cx="3116917" cy="923330"/>
          </a:xfrm>
          <a:prstGeom prst="rect">
            <a:avLst/>
          </a:prstGeom>
          <a:noFill/>
        </p:spPr>
        <p:txBody>
          <a:bodyPr wrap="square" rtlCol="0">
            <a:spAutoFit/>
          </a:bodyPr>
          <a:lstStyle/>
          <a:p>
            <a:r>
              <a:rPr lang="en-US" dirty="0">
                <a:solidFill>
                  <a:srgbClr val="0070C0"/>
                </a:solidFill>
              </a:rPr>
              <a:t>Height of the tree is logarithmic with respect to the number of nodes in last level</a:t>
            </a:r>
          </a:p>
        </p:txBody>
      </p:sp>
      <p:sp>
        <p:nvSpPr>
          <p:cNvPr id="2" name="Title 1"/>
          <p:cNvSpPr>
            <a:spLocks noGrp="1"/>
          </p:cNvSpPr>
          <p:nvPr>
            <p:ph type="title"/>
          </p:nvPr>
        </p:nvSpPr>
        <p:spPr>
          <a:xfrm>
            <a:off x="628650" y="85345"/>
            <a:ext cx="7886700" cy="486156"/>
          </a:xfrm>
        </p:spPr>
        <p:txBody>
          <a:bodyPr>
            <a:normAutofit fontScale="90000"/>
          </a:bodyPr>
          <a:lstStyle/>
          <a:p>
            <a:r>
              <a:rPr lang="en-US" dirty="0"/>
              <a:t>Knight’s tour analysis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4300" y="571501"/>
                <a:ext cx="9029700" cy="2895600"/>
              </a:xfrm>
            </p:spPr>
            <p:txBody>
              <a:bodyPr>
                <a:normAutofit fontScale="92500" lnSpcReduction="10000"/>
              </a:bodyPr>
              <a:lstStyle/>
              <a:p>
                <a:r>
                  <a:rPr lang="en-US" dirty="0"/>
                  <a:t>knightTour is very sensitive to the method you use to select the next vertex to visit. </a:t>
                </a:r>
              </a:p>
              <a:p>
                <a:r>
                  <a:rPr lang="en-US" dirty="0"/>
                  <a:t>For example, on a </a:t>
                </a:r>
                <a14:m>
                  <m:oMath xmlns:m="http://schemas.openxmlformats.org/officeDocument/2006/math">
                    <m:r>
                      <a:rPr lang="en-US" b="0" i="1" smtClean="0">
                        <a:latin typeface="Cambria Math" panose="02040503050406030204" pitchFamily="18" charset="0"/>
                      </a:rPr>
                      <m:t>5 </m:t>
                    </m:r>
                    <m:r>
                      <a:rPr lang="en-US" b="0" i="1" smtClean="0">
                        <a:latin typeface="Cambria Math" panose="02040503050406030204" pitchFamily="18" charset="0"/>
                        <a:ea typeface="Cambria Math" panose="02040503050406030204" pitchFamily="18" charset="0"/>
                      </a:rPr>
                      <m:t>×5</m:t>
                    </m:r>
                  </m:oMath>
                </a14:m>
                <a:r>
                  <a:rPr lang="en-US" dirty="0"/>
                  <a:t> board you can produce a path in about 1.5 seconds on a reasonably fast computer. </a:t>
                </a:r>
              </a:p>
              <a:p>
                <a:r>
                  <a:rPr lang="en-US" dirty="0"/>
                  <a:t>But what happens if you try an eight-by-eight board? </a:t>
                </a:r>
              </a:p>
              <a:p>
                <a:r>
                  <a:rPr lang="en-US" dirty="0"/>
                  <a:t>In this case, depending on the speed of your computer, you may have to wait up to a half hour to get the results! </a:t>
                </a:r>
              </a:p>
              <a:p>
                <a:r>
                  <a:rPr lang="en-US" dirty="0"/>
                  <a:t>The reason for this is that the knight’s tour problem as we have implemented it so far is an exponential algorithm of size </a:t>
                </a:r>
                <a14:m>
                  <m:oMath xmlns:m="http://schemas.openxmlformats.org/officeDocument/2006/math">
                    <m:r>
                      <a:rPr lang="en-US" b="0" i="1" smtClean="0">
                        <a:latin typeface="Cambria Math" panose="02040503050406030204" pitchFamily="18" charset="0"/>
                      </a:rPr>
                      <m:t>𝑂</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𝑘</m:t>
                        </m:r>
                      </m:e>
                      <m:sup>
                        <m:r>
                          <a:rPr lang="en-US" b="0" i="1" smtClean="0">
                            <a:latin typeface="Cambria Math" panose="02040503050406030204" pitchFamily="18" charset="0"/>
                          </a:rPr>
                          <m:t>𝑁</m:t>
                        </m:r>
                      </m:sup>
                    </m:sSup>
                    <m:r>
                      <a:rPr lang="en-US" b="0" i="1" smtClean="0">
                        <a:latin typeface="Cambria Math" panose="02040503050406030204" pitchFamily="18" charset="0"/>
                      </a:rPr>
                      <m:t>)</m:t>
                    </m:r>
                  </m:oMath>
                </a14:m>
                <a:endParaRPr lang="en-US" dirty="0"/>
              </a:p>
              <a:p>
                <a:pPr lvl="1"/>
                <a14:m>
                  <m:oMath xmlns:m="http://schemas.openxmlformats.org/officeDocument/2006/math">
                    <m:r>
                      <a:rPr lang="en-US" b="0" i="1" smtClean="0">
                        <a:latin typeface="Cambria Math" panose="02040503050406030204" pitchFamily="18" charset="0"/>
                      </a:rPr>
                      <m:t>𝑁</m:t>
                    </m:r>
                  </m:oMath>
                </a14:m>
                <a:r>
                  <a:rPr lang="en-US" dirty="0"/>
                  <a:t> is the number of squares on the chessboard</a:t>
                </a:r>
              </a:p>
              <a:p>
                <a:pPr lvl="1"/>
                <a14:m>
                  <m:oMath xmlns:m="http://schemas.openxmlformats.org/officeDocument/2006/math">
                    <m:r>
                      <a:rPr lang="en-US" b="0" i="1" smtClean="0">
                        <a:latin typeface="Cambria Math" panose="02040503050406030204" pitchFamily="18" charset="0"/>
                      </a:rPr>
                      <m:t>𝑘</m:t>
                    </m:r>
                  </m:oMath>
                </a14:m>
                <a:r>
                  <a:rPr lang="en-US" dirty="0"/>
                  <a:t> is a small constant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4300" y="571501"/>
                <a:ext cx="9029700" cy="2895600"/>
              </a:xfrm>
              <a:blipFill>
                <a:blip r:embed="rId3"/>
                <a:stretch>
                  <a:fillRect l="-540" t="-2737" b="-2105"/>
                </a:stretch>
              </a:blipFill>
            </p:spPr>
            <p:txBody>
              <a:bodyPr/>
              <a:lstStyle/>
              <a:p>
                <a:r>
                  <a:rPr lang="en-US">
                    <a:noFill/>
                  </a:rPr>
                  <a:t> </a:t>
                </a:r>
              </a:p>
            </p:txBody>
          </p:sp>
        </mc:Fallback>
      </mc:AlternateContent>
      <p:pic>
        <p:nvPicPr>
          <p:cNvPr id="4" name="Picture 3"/>
          <p:cNvPicPr>
            <a:picLocks noChangeAspect="1"/>
          </p:cNvPicPr>
          <p:nvPr/>
        </p:nvPicPr>
        <p:blipFill rotWithShape="1">
          <a:blip r:embed="rId4"/>
          <a:srcRect t="19556" b="9761"/>
          <a:stretch/>
        </p:blipFill>
        <p:spPr>
          <a:xfrm>
            <a:off x="1320799" y="3559034"/>
            <a:ext cx="3924301" cy="2600465"/>
          </a:xfrm>
          <a:prstGeom prst="rect">
            <a:avLst/>
          </a:prstGeom>
        </p:spPr>
      </p:pic>
      <p:sp>
        <p:nvSpPr>
          <p:cNvPr id="5" name="TextBox 4"/>
          <p:cNvSpPr txBox="1"/>
          <p:nvPr/>
        </p:nvSpPr>
        <p:spPr>
          <a:xfrm>
            <a:off x="5554132" y="3169280"/>
            <a:ext cx="1370542" cy="369332"/>
          </a:xfrm>
          <a:prstGeom prst="rect">
            <a:avLst/>
          </a:prstGeom>
          <a:noFill/>
        </p:spPr>
        <p:txBody>
          <a:bodyPr wrap="square" rtlCol="0">
            <a:spAutoFit/>
          </a:bodyPr>
          <a:lstStyle/>
          <a:p>
            <a:r>
              <a:rPr lang="en-US" dirty="0"/>
              <a:t>Level</a:t>
            </a:r>
          </a:p>
        </p:txBody>
      </p:sp>
      <mc:AlternateContent xmlns:mc="http://schemas.openxmlformats.org/markup-compatibility/2006" xmlns:a14="http://schemas.microsoft.com/office/drawing/2010/main">
        <mc:Choice Requires="a14">
          <p:sp>
            <p:nvSpPr>
              <p:cNvPr id="7" name="TextBox 6"/>
              <p:cNvSpPr txBox="1"/>
              <p:nvPr/>
            </p:nvSpPr>
            <p:spPr>
              <a:xfrm>
                <a:off x="5240866" y="4299066"/>
                <a:ext cx="1435101" cy="3385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𝑙𝑜𝑔</m:t>
                          </m:r>
                        </m:e>
                        <m:sub>
                          <m:r>
                            <a:rPr lang="en-US" sz="1600" b="0" i="1" smtClean="0">
                              <a:latin typeface="Cambria Math" panose="02040503050406030204" pitchFamily="18" charset="0"/>
                            </a:rPr>
                            <m:t>2</m:t>
                          </m:r>
                        </m:sub>
                      </m:sSub>
                      <m:d>
                        <m:dPr>
                          <m:ctrlPr>
                            <a:rPr lang="en-US" sz="1600" b="0" i="1" smtClean="0">
                              <a:latin typeface="Cambria Math" panose="02040503050406030204" pitchFamily="18" charset="0"/>
                            </a:rPr>
                          </m:ctrlPr>
                        </m:dPr>
                        <m:e>
                          <m:r>
                            <a:rPr lang="en-US" sz="1600" b="0" i="1" smtClean="0">
                              <a:latin typeface="Cambria Math" panose="02040503050406030204" pitchFamily="18" charset="0"/>
                            </a:rPr>
                            <m:t>2</m:t>
                          </m:r>
                        </m:e>
                      </m:d>
                      <m:r>
                        <a:rPr lang="en-US" sz="1600" b="0" i="1" smtClean="0">
                          <a:latin typeface="Cambria Math" panose="02040503050406030204" pitchFamily="18" charset="0"/>
                        </a:rPr>
                        <m:t>=1</m:t>
                      </m:r>
                    </m:oMath>
                  </m:oMathPara>
                </a14:m>
                <a:endParaRPr lang="en-US" sz="1600" dirty="0"/>
              </a:p>
            </p:txBody>
          </p:sp>
        </mc:Choice>
        <mc:Fallback xmlns="">
          <p:sp>
            <p:nvSpPr>
              <p:cNvPr id="7" name="TextBox 6"/>
              <p:cNvSpPr txBox="1">
                <a:spLocks noRot="1" noChangeAspect="1" noMove="1" noResize="1" noEditPoints="1" noAdjustHandles="1" noChangeArrowheads="1" noChangeShapeType="1" noTextEdit="1"/>
              </p:cNvSpPr>
              <p:nvPr/>
            </p:nvSpPr>
            <p:spPr>
              <a:xfrm>
                <a:off x="5240866" y="4299066"/>
                <a:ext cx="1435101" cy="338554"/>
              </a:xfrm>
              <a:prstGeom prst="rect">
                <a:avLst/>
              </a:prstGeom>
              <a:blipFill>
                <a:blip r:embed="rId5"/>
                <a:stretch>
                  <a:fillRect b="-8929"/>
                </a:stretch>
              </a:blipFill>
            </p:spPr>
            <p:txBody>
              <a:bodyPr/>
              <a:lstStyle/>
              <a:p>
                <a:r>
                  <a:rPr lang="en-US">
                    <a:noFill/>
                  </a:rPr>
                  <a:t> </a:t>
                </a:r>
              </a:p>
            </p:txBody>
          </p:sp>
        </mc:Fallback>
      </mc:AlternateContent>
      <p:sp>
        <p:nvSpPr>
          <p:cNvPr id="10" name="TextBox 9"/>
          <p:cNvSpPr txBox="1"/>
          <p:nvPr/>
        </p:nvSpPr>
        <p:spPr>
          <a:xfrm>
            <a:off x="6675964" y="2707615"/>
            <a:ext cx="1370542" cy="923330"/>
          </a:xfrm>
          <a:prstGeom prst="rect">
            <a:avLst/>
          </a:prstGeom>
          <a:noFill/>
        </p:spPr>
        <p:txBody>
          <a:bodyPr wrap="square" rtlCol="0">
            <a:spAutoFit/>
          </a:bodyPr>
          <a:lstStyle/>
          <a:p>
            <a:pPr algn="ctr"/>
            <a:r>
              <a:rPr lang="en-US" dirty="0"/>
              <a:t>Number of nodes in level</a:t>
            </a:r>
          </a:p>
        </p:txBody>
      </p:sp>
      <mc:AlternateContent xmlns:mc="http://schemas.openxmlformats.org/markup-compatibility/2006" xmlns:a14="http://schemas.microsoft.com/office/drawing/2010/main">
        <mc:Choice Requires="a14">
          <p:sp>
            <p:nvSpPr>
              <p:cNvPr id="11" name="TextBox 10"/>
              <p:cNvSpPr txBox="1"/>
              <p:nvPr/>
            </p:nvSpPr>
            <p:spPr>
              <a:xfrm>
                <a:off x="6908001" y="3681250"/>
                <a:ext cx="90646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0</m:t>
                          </m:r>
                        </m:sup>
                      </m:sSup>
                      <m:r>
                        <a:rPr lang="en-US" b="0" i="1" smtClean="0">
                          <a:latin typeface="Cambria Math" panose="02040503050406030204" pitchFamily="18" charset="0"/>
                        </a:rPr>
                        <m:t>=1</m:t>
                      </m:r>
                    </m:oMath>
                  </m:oMathPara>
                </a14:m>
                <a:endParaRPr lang="en-US" dirty="0"/>
              </a:p>
            </p:txBody>
          </p:sp>
        </mc:Choice>
        <mc:Fallback xmlns="">
          <p:sp>
            <p:nvSpPr>
              <p:cNvPr id="11" name="TextBox 10"/>
              <p:cNvSpPr txBox="1">
                <a:spLocks noRot="1" noChangeAspect="1" noMove="1" noResize="1" noEditPoints="1" noAdjustHandles="1" noChangeArrowheads="1" noChangeShapeType="1" noTextEdit="1"/>
              </p:cNvSpPr>
              <p:nvPr/>
            </p:nvSpPr>
            <p:spPr>
              <a:xfrm>
                <a:off x="6908001" y="3681250"/>
                <a:ext cx="906463" cy="369332"/>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6908000" y="4284396"/>
                <a:ext cx="90646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1</m:t>
                          </m:r>
                        </m:sup>
                      </m:sSup>
                      <m:r>
                        <a:rPr lang="en-US" b="0" i="1" smtClean="0">
                          <a:latin typeface="Cambria Math" panose="02040503050406030204" pitchFamily="18" charset="0"/>
                        </a:rPr>
                        <m:t>=2</m:t>
                      </m:r>
                    </m:oMath>
                  </m:oMathPara>
                </a14:m>
                <a:endParaRPr lang="en-US" dirty="0"/>
              </a:p>
            </p:txBody>
          </p:sp>
        </mc:Choice>
        <mc:Fallback xmlns="">
          <p:sp>
            <p:nvSpPr>
              <p:cNvPr id="15" name="TextBox 14"/>
              <p:cNvSpPr txBox="1">
                <a:spLocks noRot="1" noChangeAspect="1" noMove="1" noResize="1" noEditPoints="1" noAdjustHandles="1" noChangeArrowheads="1" noChangeShapeType="1" noTextEdit="1"/>
              </p:cNvSpPr>
              <p:nvPr/>
            </p:nvSpPr>
            <p:spPr>
              <a:xfrm>
                <a:off x="6908000" y="4284396"/>
                <a:ext cx="906463" cy="369332"/>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6894631" y="5011926"/>
                <a:ext cx="90646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2</m:t>
                          </m:r>
                        </m:sup>
                      </m:sSup>
                      <m:r>
                        <a:rPr lang="en-US" b="0" i="1" smtClean="0">
                          <a:latin typeface="Cambria Math" panose="02040503050406030204" pitchFamily="18" charset="0"/>
                        </a:rPr>
                        <m:t>=4</m:t>
                      </m:r>
                    </m:oMath>
                  </m:oMathPara>
                </a14:m>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894631" y="5011926"/>
                <a:ext cx="906463" cy="369332"/>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p:cNvSpPr txBox="1"/>
              <p:nvPr/>
            </p:nvSpPr>
            <p:spPr>
              <a:xfrm>
                <a:off x="6907999" y="5777453"/>
                <a:ext cx="90646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3</m:t>
                          </m:r>
                        </m:sup>
                      </m:sSup>
                      <m:r>
                        <a:rPr lang="en-US" b="0" i="1" smtClean="0">
                          <a:latin typeface="Cambria Math" panose="02040503050406030204" pitchFamily="18" charset="0"/>
                        </a:rPr>
                        <m:t>=8</m:t>
                      </m:r>
                    </m:oMath>
                  </m:oMathPara>
                </a14:m>
                <a:endParaRPr lang="en-US" dirty="0"/>
              </a:p>
            </p:txBody>
          </p:sp>
        </mc:Choice>
        <mc:Fallback xmlns="">
          <p:sp>
            <p:nvSpPr>
              <p:cNvPr id="17" name="TextBox 16"/>
              <p:cNvSpPr txBox="1">
                <a:spLocks noRot="1" noChangeAspect="1" noMove="1" noResize="1" noEditPoints="1" noAdjustHandles="1" noChangeArrowheads="1" noChangeShapeType="1" noTextEdit="1"/>
              </p:cNvSpPr>
              <p:nvPr/>
            </p:nvSpPr>
            <p:spPr>
              <a:xfrm>
                <a:off x="6907999" y="5777453"/>
                <a:ext cx="906463" cy="369332"/>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p:cNvSpPr txBox="1"/>
              <p:nvPr/>
            </p:nvSpPr>
            <p:spPr>
              <a:xfrm>
                <a:off x="5240865" y="3696639"/>
                <a:ext cx="1435101" cy="3385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𝑙𝑜𝑔</m:t>
                          </m:r>
                        </m:e>
                        <m:sub>
                          <m:r>
                            <a:rPr lang="en-US" sz="1600" b="0" i="1" smtClean="0">
                              <a:latin typeface="Cambria Math" panose="02040503050406030204" pitchFamily="18" charset="0"/>
                            </a:rPr>
                            <m:t>2</m:t>
                          </m:r>
                        </m:sub>
                      </m:sSub>
                      <m:d>
                        <m:dPr>
                          <m:ctrlPr>
                            <a:rPr lang="en-US" sz="1600" b="0" i="1" smtClean="0">
                              <a:latin typeface="Cambria Math" panose="02040503050406030204" pitchFamily="18" charset="0"/>
                            </a:rPr>
                          </m:ctrlPr>
                        </m:dPr>
                        <m:e>
                          <m:r>
                            <a:rPr lang="en-US" sz="1600" b="0" i="1" smtClean="0">
                              <a:latin typeface="Cambria Math" panose="02040503050406030204" pitchFamily="18" charset="0"/>
                            </a:rPr>
                            <m:t>1</m:t>
                          </m:r>
                        </m:e>
                      </m:d>
                      <m:r>
                        <a:rPr lang="en-US" sz="1600" b="0" i="1" smtClean="0">
                          <a:latin typeface="Cambria Math" panose="02040503050406030204" pitchFamily="18" charset="0"/>
                        </a:rPr>
                        <m:t>=0</m:t>
                      </m:r>
                    </m:oMath>
                  </m:oMathPara>
                </a14:m>
                <a:endParaRPr lang="en-US" sz="1600" dirty="0"/>
              </a:p>
            </p:txBody>
          </p:sp>
        </mc:Choice>
        <mc:Fallback xmlns="">
          <p:sp>
            <p:nvSpPr>
              <p:cNvPr id="18" name="TextBox 17"/>
              <p:cNvSpPr txBox="1">
                <a:spLocks noRot="1" noChangeAspect="1" noMove="1" noResize="1" noEditPoints="1" noAdjustHandles="1" noChangeArrowheads="1" noChangeShapeType="1" noTextEdit="1"/>
              </p:cNvSpPr>
              <p:nvPr/>
            </p:nvSpPr>
            <p:spPr>
              <a:xfrm>
                <a:off x="5240865" y="3696639"/>
                <a:ext cx="1435101" cy="338554"/>
              </a:xfrm>
              <a:prstGeom prst="rect">
                <a:avLst/>
              </a:prstGeom>
              <a:blipFill>
                <a:blip r:embed="rId10"/>
                <a:stretch>
                  <a:fillRect b="-89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5227496" y="5027315"/>
                <a:ext cx="1435101" cy="3385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𝑙𝑜𝑔</m:t>
                          </m:r>
                        </m:e>
                        <m:sub>
                          <m:r>
                            <a:rPr lang="en-US" sz="1600" b="0" i="1" smtClean="0">
                              <a:latin typeface="Cambria Math" panose="02040503050406030204" pitchFamily="18" charset="0"/>
                            </a:rPr>
                            <m:t>2</m:t>
                          </m:r>
                        </m:sub>
                      </m:sSub>
                      <m:d>
                        <m:dPr>
                          <m:ctrlPr>
                            <a:rPr lang="en-US" sz="1600" b="0" i="1" smtClean="0">
                              <a:latin typeface="Cambria Math" panose="02040503050406030204" pitchFamily="18" charset="0"/>
                            </a:rPr>
                          </m:ctrlPr>
                        </m:dPr>
                        <m:e>
                          <m:r>
                            <a:rPr lang="en-US" sz="1600" b="0" i="1" smtClean="0">
                              <a:latin typeface="Cambria Math" panose="02040503050406030204" pitchFamily="18" charset="0"/>
                            </a:rPr>
                            <m:t>4</m:t>
                          </m:r>
                        </m:e>
                      </m:d>
                      <m:r>
                        <a:rPr lang="en-US" sz="1600" b="0" i="1" smtClean="0">
                          <a:latin typeface="Cambria Math" panose="02040503050406030204" pitchFamily="18" charset="0"/>
                        </a:rPr>
                        <m:t>=2</m:t>
                      </m:r>
                    </m:oMath>
                  </m:oMathPara>
                </a14:m>
                <a:endParaRPr lang="en-US" sz="1600" dirty="0"/>
              </a:p>
            </p:txBody>
          </p:sp>
        </mc:Choice>
        <mc:Fallback xmlns="">
          <p:sp>
            <p:nvSpPr>
              <p:cNvPr id="19" name="TextBox 18"/>
              <p:cNvSpPr txBox="1">
                <a:spLocks noRot="1" noChangeAspect="1" noMove="1" noResize="1" noEditPoints="1" noAdjustHandles="1" noChangeArrowheads="1" noChangeShapeType="1" noTextEdit="1"/>
              </p:cNvSpPr>
              <p:nvPr/>
            </p:nvSpPr>
            <p:spPr>
              <a:xfrm>
                <a:off x="5227496" y="5027315"/>
                <a:ext cx="1435101" cy="338554"/>
              </a:xfrm>
              <a:prstGeom prst="rect">
                <a:avLst/>
              </a:prstGeom>
              <a:blipFill>
                <a:blip r:embed="rId11"/>
                <a:stretch>
                  <a:fillRect b="-109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5240864" y="5765865"/>
                <a:ext cx="1435101" cy="3385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𝑙𝑜𝑔</m:t>
                          </m:r>
                        </m:e>
                        <m:sub>
                          <m:r>
                            <a:rPr lang="en-US" sz="1600" b="0" i="1" smtClean="0">
                              <a:latin typeface="Cambria Math" panose="02040503050406030204" pitchFamily="18" charset="0"/>
                            </a:rPr>
                            <m:t>2</m:t>
                          </m:r>
                        </m:sub>
                      </m:sSub>
                      <m:d>
                        <m:dPr>
                          <m:ctrlPr>
                            <a:rPr lang="en-US" sz="1600" b="0" i="1" smtClean="0">
                              <a:latin typeface="Cambria Math" panose="02040503050406030204" pitchFamily="18" charset="0"/>
                            </a:rPr>
                          </m:ctrlPr>
                        </m:dPr>
                        <m:e>
                          <m:r>
                            <a:rPr lang="en-US" sz="1600" b="0" i="1" smtClean="0">
                              <a:latin typeface="Cambria Math" panose="02040503050406030204" pitchFamily="18" charset="0"/>
                            </a:rPr>
                            <m:t>8</m:t>
                          </m:r>
                        </m:e>
                      </m:d>
                      <m:r>
                        <a:rPr lang="en-US" sz="1600" b="0" i="1" smtClean="0">
                          <a:latin typeface="Cambria Math" panose="02040503050406030204" pitchFamily="18" charset="0"/>
                        </a:rPr>
                        <m:t>=3</m:t>
                      </m:r>
                    </m:oMath>
                  </m:oMathPara>
                </a14:m>
                <a:endParaRPr lang="en-US" sz="1600" dirty="0"/>
              </a:p>
            </p:txBody>
          </p:sp>
        </mc:Choice>
        <mc:Fallback xmlns="">
          <p:sp>
            <p:nvSpPr>
              <p:cNvPr id="20" name="TextBox 19"/>
              <p:cNvSpPr txBox="1">
                <a:spLocks noRot="1" noChangeAspect="1" noMove="1" noResize="1" noEditPoints="1" noAdjustHandles="1" noChangeArrowheads="1" noChangeShapeType="1" noTextEdit="1"/>
              </p:cNvSpPr>
              <p:nvPr/>
            </p:nvSpPr>
            <p:spPr>
              <a:xfrm>
                <a:off x="5240864" y="5765865"/>
                <a:ext cx="1435101" cy="338554"/>
              </a:xfrm>
              <a:prstGeom prst="rect">
                <a:avLst/>
              </a:prstGeom>
              <a:blipFill>
                <a:blip r:embed="rId12"/>
                <a:stretch>
                  <a:fillRect b="-109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6894631" y="6271704"/>
                <a:ext cx="90646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𝐿</m:t>
                          </m:r>
                        </m:sup>
                      </m:sSup>
                      <m:r>
                        <a:rPr lang="en-US" b="0" i="1" smtClean="0">
                          <a:latin typeface="Cambria Math" panose="02040503050406030204" pitchFamily="18" charset="0"/>
                        </a:rPr>
                        <m:t>=</m:t>
                      </m:r>
                      <m:r>
                        <a:rPr lang="en-US" b="0" i="1" smtClean="0">
                          <a:latin typeface="Cambria Math" panose="02040503050406030204" pitchFamily="18" charset="0"/>
                        </a:rPr>
                        <m:t>𝑁</m:t>
                      </m:r>
                    </m:oMath>
                  </m:oMathPara>
                </a14:m>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a:off x="6894631" y="6271704"/>
                <a:ext cx="906463" cy="369332"/>
              </a:xfrm>
              <a:prstGeom prst="rect">
                <a:avLst/>
              </a:prstGeom>
              <a:blipFill>
                <a:blip r:embed="rId1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p:cNvSpPr txBox="1"/>
              <p:nvPr/>
            </p:nvSpPr>
            <p:spPr>
              <a:xfrm>
                <a:off x="5240863" y="6310106"/>
                <a:ext cx="1435101" cy="3385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𝑙𝑜𝑔</m:t>
                          </m:r>
                        </m:e>
                        <m:sub>
                          <m:r>
                            <a:rPr lang="en-US" sz="1600" b="0" i="1" smtClean="0">
                              <a:latin typeface="Cambria Math" panose="02040503050406030204" pitchFamily="18" charset="0"/>
                            </a:rPr>
                            <m:t>2</m:t>
                          </m:r>
                        </m:sub>
                      </m:sSub>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𝑁</m:t>
                          </m:r>
                        </m:e>
                      </m:d>
                      <m:r>
                        <a:rPr lang="en-US" sz="1600" b="0" i="1" smtClean="0">
                          <a:latin typeface="Cambria Math" panose="02040503050406030204" pitchFamily="18" charset="0"/>
                        </a:rPr>
                        <m:t>=</m:t>
                      </m:r>
                      <m:r>
                        <a:rPr lang="en-US" sz="1600" b="0" i="1" smtClean="0">
                          <a:latin typeface="Cambria Math" panose="02040503050406030204" pitchFamily="18" charset="0"/>
                        </a:rPr>
                        <m:t>𝐿</m:t>
                      </m:r>
                    </m:oMath>
                  </m:oMathPara>
                </a14:m>
                <a:endParaRPr lang="en-US" sz="1600" dirty="0"/>
              </a:p>
            </p:txBody>
          </p:sp>
        </mc:Choice>
        <mc:Fallback xmlns="">
          <p:sp>
            <p:nvSpPr>
              <p:cNvPr id="22" name="TextBox 21"/>
              <p:cNvSpPr txBox="1">
                <a:spLocks noRot="1" noChangeAspect="1" noMove="1" noResize="1" noEditPoints="1" noAdjustHandles="1" noChangeArrowheads="1" noChangeShapeType="1" noTextEdit="1"/>
              </p:cNvSpPr>
              <p:nvPr/>
            </p:nvSpPr>
            <p:spPr>
              <a:xfrm>
                <a:off x="5240863" y="6310106"/>
                <a:ext cx="1435101" cy="338554"/>
              </a:xfrm>
              <a:prstGeom prst="rect">
                <a:avLst/>
              </a:prstGeom>
              <a:blipFill>
                <a:blip r:embed="rId14"/>
                <a:stretch>
                  <a:fillRect b="-8929"/>
                </a:stretch>
              </a:blipFill>
            </p:spPr>
            <p:txBody>
              <a:bodyPr/>
              <a:lstStyle/>
              <a:p>
                <a:r>
                  <a:rPr lang="en-US">
                    <a:noFill/>
                  </a:rPr>
                  <a:t> </a:t>
                </a:r>
              </a:p>
            </p:txBody>
          </p:sp>
        </mc:Fallback>
      </mc:AlternateContent>
      <p:cxnSp>
        <p:nvCxnSpPr>
          <p:cNvPr id="24" name="Straight Arrow Connector 23"/>
          <p:cNvCxnSpPr/>
          <p:nvPr/>
        </p:nvCxnSpPr>
        <p:spPr>
          <a:xfrm flipV="1">
            <a:off x="1223697" y="3749137"/>
            <a:ext cx="20638" cy="2565807"/>
          </a:xfrm>
          <a:prstGeom prst="straightConnector1">
            <a:avLst/>
          </a:prstGeom>
          <a:ln w="412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1335747" y="6271704"/>
            <a:ext cx="3807753" cy="14493"/>
          </a:xfrm>
          <a:prstGeom prst="straightConnector1">
            <a:avLst/>
          </a:prstGeom>
          <a:ln w="41275">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1783696" y="6251432"/>
            <a:ext cx="3416300" cy="646331"/>
          </a:xfrm>
          <a:prstGeom prst="rect">
            <a:avLst/>
          </a:prstGeom>
          <a:noFill/>
        </p:spPr>
        <p:txBody>
          <a:bodyPr wrap="square" rtlCol="0">
            <a:spAutoFit/>
          </a:bodyPr>
          <a:lstStyle/>
          <a:p>
            <a:r>
              <a:rPr lang="en-US" dirty="0">
                <a:solidFill>
                  <a:srgbClr val="00B050"/>
                </a:solidFill>
              </a:rPr>
              <a:t>Number of nodes in level is exponential with respect to level</a:t>
            </a:r>
          </a:p>
        </p:txBody>
      </p:sp>
      <mc:AlternateContent xmlns:mc="http://schemas.openxmlformats.org/markup-compatibility/2006" xmlns:a14="http://schemas.microsoft.com/office/drawing/2010/main">
        <mc:Choice Requires="a14">
          <p:sp>
            <p:nvSpPr>
              <p:cNvPr id="32" name="Rectangle 31"/>
              <p:cNvSpPr/>
              <p:nvPr/>
            </p:nvSpPr>
            <p:spPr>
              <a:xfrm>
                <a:off x="7826496" y="5440707"/>
                <a:ext cx="1338669" cy="1200329"/>
              </a:xfrm>
              <a:prstGeom prst="rect">
                <a:avLst/>
              </a:prstGeom>
            </p:spPr>
            <p:txBody>
              <a:bodyPr wrap="square">
                <a:spAutoFit/>
              </a:bodyPr>
              <a:lstStyle/>
              <a:p>
                <a:pPr algn="ctr"/>
                <a:r>
                  <a:rPr lang="en-US" dirty="0"/>
                  <a:t>Number of nodes in entire tree: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𝐿</m:t>
                        </m:r>
                        <m:r>
                          <a:rPr lang="en-US" b="0" i="1" smtClean="0">
                            <a:latin typeface="Cambria Math" panose="02040503050406030204" pitchFamily="18" charset="0"/>
                          </a:rPr>
                          <m:t>+1</m:t>
                        </m:r>
                      </m:sup>
                    </m:sSup>
                  </m:oMath>
                </a14:m>
                <a:r>
                  <a:rPr lang="en-US" dirty="0"/>
                  <a:t>-1 </a:t>
                </a:r>
              </a:p>
            </p:txBody>
          </p:sp>
        </mc:Choice>
        <mc:Fallback xmlns="">
          <p:sp>
            <p:nvSpPr>
              <p:cNvPr id="32" name="Rectangle 31"/>
              <p:cNvSpPr>
                <a:spLocks noRot="1" noChangeAspect="1" noMove="1" noResize="1" noEditPoints="1" noAdjustHandles="1" noChangeArrowheads="1" noChangeShapeType="1" noTextEdit="1"/>
              </p:cNvSpPr>
              <p:nvPr/>
            </p:nvSpPr>
            <p:spPr>
              <a:xfrm>
                <a:off x="7826496" y="5440707"/>
                <a:ext cx="1338669" cy="1200329"/>
              </a:xfrm>
              <a:prstGeom prst="rect">
                <a:avLst/>
              </a:prstGeom>
              <a:blipFill>
                <a:blip r:embed="rId15"/>
                <a:stretch>
                  <a:fillRect l="-457" t="-3061" r="-3196" b="-7653"/>
                </a:stretch>
              </a:blipFill>
            </p:spPr>
            <p:txBody>
              <a:bodyPr/>
              <a:lstStyle/>
              <a:p>
                <a:r>
                  <a:rPr lang="en-NZ">
                    <a:noFill/>
                  </a:rPr>
                  <a:t> </a:t>
                </a:r>
              </a:p>
            </p:txBody>
          </p:sp>
        </mc:Fallback>
      </mc:AlternateContent>
    </p:spTree>
    <p:extLst>
      <p:ext uri="{BB962C8B-B14F-4D97-AF65-F5344CB8AC3E}">
        <p14:creationId xmlns:p14="http://schemas.microsoft.com/office/powerpoint/2010/main" val="22363028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10036</TotalTime>
  <Words>1989</Words>
  <Application>Microsoft Office PowerPoint</Application>
  <PresentationFormat>On-screen Show (4:3)</PresentationFormat>
  <Paragraphs>172</Paragraphs>
  <Slides>22</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Calibri Light</vt:lpstr>
      <vt:lpstr>Cambria Math</vt:lpstr>
      <vt:lpstr>Consolas</vt:lpstr>
      <vt:lpstr>Courier New</vt:lpstr>
      <vt:lpstr>Wingdings</vt:lpstr>
      <vt:lpstr>Office Theme</vt:lpstr>
      <vt:lpstr> Graphs and Graph Algorithms 2</vt:lpstr>
      <vt:lpstr>The Knight’s Tour Problem</vt:lpstr>
      <vt:lpstr>Building the Knight’s Tour Graph</vt:lpstr>
      <vt:lpstr>Complete graph of possible moves on an eight-by-eight board</vt:lpstr>
      <vt:lpstr>Breadth First Search and Depth First Search</vt:lpstr>
      <vt:lpstr>Implementing Knight’s Tour using depth first search (DFS)</vt:lpstr>
      <vt:lpstr>Finding a complete path through a graph with knightTour</vt:lpstr>
      <vt:lpstr>A complete tour of the board</vt:lpstr>
      <vt:lpstr>Knight’s tour analysis</vt:lpstr>
      <vt:lpstr>Knight’s Tour Analysis</vt:lpstr>
      <vt:lpstr>Knight’s Tour Analysis</vt:lpstr>
      <vt:lpstr>General Depth First Search</vt:lpstr>
      <vt:lpstr>PowerPoint Presentation</vt:lpstr>
      <vt:lpstr>The parenthesis property </vt:lpstr>
      <vt:lpstr>Applications of Depth First Search</vt:lpstr>
      <vt:lpstr>Topological sorting</vt:lpstr>
      <vt:lpstr>Topological sorting</vt:lpstr>
      <vt:lpstr>Strongly Connected Components</vt:lpstr>
      <vt:lpstr>Strongly Connected Components</vt:lpstr>
      <vt:lpstr>Strongly Connected Components</vt:lpstr>
      <vt:lpstr>Shortest Path Problems</vt:lpstr>
      <vt:lpstr>Dijkstra’s Algorithm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Sorting algorithms</dc:title>
  <dc:creator>David Rozado</dc:creator>
  <cp:lastModifiedBy>David Rozado</cp:lastModifiedBy>
  <cp:revision>165</cp:revision>
  <dcterms:created xsi:type="dcterms:W3CDTF">2018-04-07T06:27:44Z</dcterms:created>
  <dcterms:modified xsi:type="dcterms:W3CDTF">2019-10-29T05:32:47Z</dcterms:modified>
</cp:coreProperties>
</file>

<file path=docProps/thumbnail.jpeg>
</file>